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57" r:id="rId4"/>
    <p:sldId id="260" r:id="rId5"/>
    <p:sldId id="261" r:id="rId6"/>
    <p:sldId id="258" r:id="rId7"/>
    <p:sldId id="272" r:id="rId8"/>
    <p:sldId id="273" r:id="rId9"/>
    <p:sldId id="274" r:id="rId10"/>
    <p:sldId id="275" r:id="rId11"/>
    <p:sldId id="276" r:id="rId12"/>
    <p:sldId id="270" r:id="rId13"/>
    <p:sldId id="264" r:id="rId14"/>
    <p:sldId id="265" r:id="rId15"/>
    <p:sldId id="266" r:id="rId16"/>
    <p:sldId id="267" r:id="rId17"/>
    <p:sldId id="268" r:id="rId18"/>
    <p:sldId id="269" r:id="rId19"/>
    <p:sldId id="262" r:id="rId20"/>
    <p:sldId id="263"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1.10.2018</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1.10.2018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p>
            <a:fld id="{D9F75050-0E15-4C5B-92B0-66D068882F1F}" type="datetimeFigureOut">
              <a:rPr lang="tr-TR" smtClean="0"/>
              <a:pPr/>
              <a:t>1.10.2018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1.10.2018</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1.10.2018</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476672"/>
            <a:ext cx="7772400" cy="2621849"/>
          </a:xfrm>
        </p:spPr>
        <p:txBody>
          <a:bodyPr>
            <a:normAutofit/>
          </a:bodyPr>
          <a:lstStyle/>
          <a:p>
            <a:pPr algn="ctr"/>
            <a:r>
              <a:rPr lang="tr-TR" sz="1600" dirty="0" smtClean="0">
                <a:solidFill>
                  <a:schemeClr val="accent4">
                    <a:lumMod val="50000"/>
                  </a:schemeClr>
                </a:solidFill>
              </a:rPr>
              <a:t>GÜMÜŞHANE SAĞLIK MÜDÜRLÜĞÜ</a:t>
            </a:r>
            <a:br>
              <a:rPr lang="tr-TR" sz="1600" dirty="0" smtClean="0">
                <a:solidFill>
                  <a:schemeClr val="accent4">
                    <a:lumMod val="50000"/>
                  </a:schemeClr>
                </a:solidFill>
              </a:rPr>
            </a:br>
            <a:r>
              <a:rPr lang="tr-TR" sz="1600" dirty="0" smtClean="0">
                <a:solidFill>
                  <a:schemeClr val="accent4">
                    <a:lumMod val="50000"/>
                  </a:schemeClr>
                </a:solidFill>
              </a:rPr>
              <a:t>SAĞLIK HİZMETLERİ BAŞKANLIĞI</a:t>
            </a:r>
            <a:r>
              <a:rPr lang="tr-TR" sz="1600" dirty="0" smtClean="0">
                <a:solidFill>
                  <a:schemeClr val="accent4">
                    <a:lumMod val="50000"/>
                  </a:schemeClr>
                </a:solidFill>
              </a:rPr>
              <a:t/>
            </a:r>
            <a:br>
              <a:rPr lang="tr-TR" sz="1600" dirty="0" smtClean="0">
                <a:solidFill>
                  <a:schemeClr val="accent4">
                    <a:lumMod val="50000"/>
                  </a:schemeClr>
                </a:solidFill>
              </a:rPr>
            </a:br>
            <a:r>
              <a:rPr lang="tr-TR" sz="1600" dirty="0" smtClean="0">
                <a:solidFill>
                  <a:schemeClr val="accent4">
                    <a:lumMod val="50000"/>
                  </a:schemeClr>
                </a:solidFill>
              </a:rPr>
              <a:t>KLİNİK MÜHENDİSLİK HİZMETLERİ BİRİMİ</a:t>
            </a:r>
            <a:r>
              <a:rPr lang="tr-TR" sz="1600" dirty="0" smtClean="0"/>
              <a:t/>
            </a:r>
            <a:br>
              <a:rPr lang="tr-TR" sz="1600" dirty="0" smtClean="0"/>
            </a:br>
            <a:r>
              <a:rPr lang="tr-TR" sz="4400" dirty="0" smtClean="0"/>
              <a:t/>
            </a:r>
            <a:br>
              <a:rPr lang="tr-TR" sz="4400" dirty="0" smtClean="0"/>
            </a:br>
            <a:r>
              <a:rPr lang="tr-TR" sz="4400" dirty="0" smtClean="0">
                <a:solidFill>
                  <a:srgbClr val="7030A0"/>
                </a:solidFill>
              </a:rPr>
              <a:t>TIBBİ CİHAZ YÖNETMELİĞİ</a:t>
            </a:r>
            <a:endParaRPr lang="tr-TR" sz="4400" dirty="0">
              <a:solidFill>
                <a:srgbClr val="7030A0"/>
              </a:solidFill>
            </a:endParaRPr>
          </a:p>
        </p:txBody>
      </p:sp>
      <p:sp>
        <p:nvSpPr>
          <p:cNvPr id="3" name="2 Alt Başlık"/>
          <p:cNvSpPr>
            <a:spLocks noGrp="1"/>
          </p:cNvSpPr>
          <p:nvPr>
            <p:ph type="subTitle" idx="1"/>
          </p:nvPr>
        </p:nvSpPr>
        <p:spPr>
          <a:xfrm>
            <a:off x="611560" y="3501008"/>
            <a:ext cx="7772400" cy="1199704"/>
          </a:xfrm>
        </p:spPr>
        <p:txBody>
          <a:bodyPr>
            <a:normAutofit fontScale="85000" lnSpcReduction="20000"/>
          </a:bodyPr>
          <a:lstStyle/>
          <a:p>
            <a:pPr algn="ctr"/>
            <a:endParaRPr lang="tr-TR" dirty="0" smtClean="0"/>
          </a:p>
          <a:p>
            <a:pPr algn="ctr"/>
            <a:r>
              <a:rPr lang="tr-TR" sz="3400" dirty="0" smtClean="0">
                <a:solidFill>
                  <a:srgbClr val="0070C0"/>
                </a:solidFill>
                <a:latin typeface="Times New Roman" panose="02020603050405020304" pitchFamily="18" charset="0"/>
                <a:cs typeface="Times New Roman" panose="02020603050405020304" pitchFamily="18" charset="0"/>
              </a:rPr>
              <a:t>  </a:t>
            </a:r>
            <a:r>
              <a:rPr lang="tr-TR" sz="3400" b="1" dirty="0" smtClean="0">
                <a:solidFill>
                  <a:srgbClr val="0070C0"/>
                </a:solidFill>
                <a:latin typeface="Times New Roman" panose="02020603050405020304" pitchFamily="18" charset="0"/>
                <a:cs typeface="Times New Roman" panose="02020603050405020304" pitchFamily="18" charset="0"/>
              </a:rPr>
              <a:t>Musa AĞAÇ</a:t>
            </a:r>
            <a:r>
              <a:rPr lang="tr-TR" sz="3400" b="1" dirty="0" smtClean="0">
                <a:solidFill>
                  <a:srgbClr val="0070C0"/>
                </a:solidFill>
                <a:latin typeface="Times New Roman" panose="02020603050405020304" pitchFamily="18" charset="0"/>
                <a:cs typeface="Times New Roman" panose="02020603050405020304" pitchFamily="18" charset="0"/>
              </a:rPr>
              <a:t/>
            </a:r>
            <a:br>
              <a:rPr lang="tr-TR" sz="3400" b="1" dirty="0" smtClean="0">
                <a:solidFill>
                  <a:srgbClr val="0070C0"/>
                </a:solidFill>
                <a:latin typeface="Times New Roman" panose="02020603050405020304" pitchFamily="18" charset="0"/>
                <a:cs typeface="Times New Roman" panose="02020603050405020304" pitchFamily="18" charset="0"/>
              </a:rPr>
            </a:br>
            <a:r>
              <a:rPr lang="tr-TR" sz="3400" b="1" dirty="0" smtClean="0">
                <a:solidFill>
                  <a:srgbClr val="0070C0"/>
                </a:solidFill>
                <a:latin typeface="Times New Roman" panose="02020603050405020304" pitchFamily="18" charset="0"/>
                <a:cs typeface="Times New Roman" panose="02020603050405020304" pitchFamily="18" charset="0"/>
              </a:rPr>
              <a:t>İl Konsolide Yetkilisi</a:t>
            </a:r>
            <a:endParaRPr lang="tr-TR" sz="3400" b="1"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r>
              <a:rPr lang="tr-TR" sz="1400" b="1" dirty="0" smtClean="0"/>
              <a:t>Uyumlaştırılmış standartlara uygunluk</a:t>
            </a:r>
          </a:p>
          <a:p>
            <a:pPr algn="just">
              <a:buNone/>
            </a:pPr>
            <a:r>
              <a:rPr lang="tr-TR" sz="1400" b="1" dirty="0" smtClean="0"/>
              <a:t>     MADDE 7 –</a:t>
            </a:r>
            <a:r>
              <a:rPr lang="tr-TR" sz="1400" dirty="0" smtClean="0"/>
              <a:t> (1) Avrupa Birliği tarafından yayımlanan uyumlaştırılmış standartlara uygun olarak imal edilen tıbbi cihazların, 5 inci maddede belirtilen temel gereklerin ilgili hükümlerini karşıladığı kabul edilir.</a:t>
            </a:r>
          </a:p>
          <a:p>
            <a:pPr algn="just">
              <a:buNone/>
            </a:pPr>
            <a:endParaRPr lang="tr-TR" sz="1400" dirty="0" smtClean="0"/>
          </a:p>
          <a:p>
            <a:pPr algn="just"/>
            <a:r>
              <a:rPr lang="tr-TR" sz="1400" b="1" dirty="0" smtClean="0"/>
              <a:t>Korumaya ilişkin tedbirler</a:t>
            </a:r>
            <a:endParaRPr lang="tr-TR" sz="1400" dirty="0" smtClean="0"/>
          </a:p>
          <a:p>
            <a:pPr algn="just">
              <a:buNone/>
            </a:pPr>
            <a:r>
              <a:rPr lang="tr-TR" sz="1400" dirty="0" smtClean="0"/>
              <a:t>     </a:t>
            </a:r>
            <a:r>
              <a:rPr lang="tr-TR" sz="1400" b="1" dirty="0" smtClean="0"/>
              <a:t>MADDE 8 –</a:t>
            </a:r>
            <a:r>
              <a:rPr lang="tr-TR" sz="1400" dirty="0" smtClean="0"/>
              <a:t> (1) Bakanlık, 6 </a:t>
            </a:r>
            <a:r>
              <a:rPr lang="tr-TR" sz="1400" dirty="0" err="1" smtClean="0"/>
              <a:t>ncı</a:t>
            </a:r>
            <a:r>
              <a:rPr lang="tr-TR" sz="1400" dirty="0" smtClean="0"/>
              <a:t> maddenin ikinci fıkrasının (a) bendinde belirtilen klinik araştırma amaçlı cihazlar hariç olmak üzere; </a:t>
            </a:r>
            <a:r>
              <a:rPr lang="tr-TR" sz="1400" b="1" dirty="0" smtClean="0"/>
              <a:t>kullanım amacına uygun olarak kurulan, kullanılan ve devamlılığı sağlanan tıbbi cihazların kullanımının hasta, kullanıcı, uygulayıcı veya üçüncü kişilerin sağlığı ve/veya güvenliği açısından tehlike oluşturduğunu tespit ettiğinde, bu cihazların piyasadan çekilmesini sağlamak, piyasaya arzını engellemek veya kısıtlamak, hizmete sunulmasını engellemek veya kısıtlamak için gereken bütün tedbirleri alır. </a:t>
            </a:r>
            <a:r>
              <a:rPr lang="tr-TR" sz="1400" dirty="0" smtClean="0"/>
              <a:t>Bununla ilgili gerekçeli kararını ve tıbbi cihazla ilgili uygunsuzluğun aşağıdaki hususlardan kaynaklanıp kaynaklanmadığına ilişkin görüşünü Dış Ticaret Müsteşarlığı aracılığıyla veya elektronik ortamda Komisyona bildirir.</a:t>
            </a:r>
            <a:endParaRPr lang="tr-TR"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755576" y="2132856"/>
            <a:ext cx="7776864" cy="4104456"/>
          </a:xfrm>
        </p:spPr>
        <p:txBody>
          <a:bodyPr/>
          <a:lstStyle/>
          <a:p>
            <a:pPr algn="just">
              <a:buNone/>
            </a:pPr>
            <a:r>
              <a:rPr lang="tr-TR" sz="1800" b="1" dirty="0" smtClean="0"/>
              <a:t>Sınıflandırma</a:t>
            </a:r>
          </a:p>
          <a:p>
            <a:pPr algn="just">
              <a:buNone/>
            </a:pPr>
            <a:endParaRPr lang="tr-TR" sz="1800" b="1" dirty="0" smtClean="0"/>
          </a:p>
          <a:p>
            <a:pPr algn="just">
              <a:buNone/>
            </a:pPr>
            <a:r>
              <a:rPr lang="tr-TR" sz="1800" b="1" dirty="0" smtClean="0"/>
              <a:t>MADDE 9 –</a:t>
            </a:r>
            <a:r>
              <a:rPr lang="tr-TR" sz="1800" dirty="0" smtClean="0"/>
              <a:t> (1) Tıbbi cihazlar, Ek </a:t>
            </a:r>
            <a:r>
              <a:rPr lang="tr-TR" sz="1800" dirty="0" err="1" smtClean="0"/>
              <a:t>IX’da</a:t>
            </a:r>
            <a:r>
              <a:rPr lang="tr-TR" sz="1800" dirty="0" smtClean="0"/>
              <a:t> belirlenen esaslara göre</a:t>
            </a:r>
          </a:p>
          <a:p>
            <a:pPr algn="just"/>
            <a:r>
              <a:rPr lang="tr-TR" sz="1800" dirty="0" smtClean="0"/>
              <a:t>Sınıf I, </a:t>
            </a:r>
          </a:p>
          <a:p>
            <a:pPr algn="just"/>
            <a:r>
              <a:rPr lang="tr-TR" sz="1800" dirty="0" smtClean="0"/>
              <a:t>Sınıf </a:t>
            </a:r>
            <a:r>
              <a:rPr lang="tr-TR" sz="1800" dirty="0" err="1" smtClean="0"/>
              <a:t>IIa</a:t>
            </a:r>
            <a:r>
              <a:rPr lang="tr-TR" sz="1800" dirty="0" smtClean="0"/>
              <a:t>, </a:t>
            </a:r>
          </a:p>
          <a:p>
            <a:pPr algn="just"/>
            <a:r>
              <a:rPr lang="tr-TR" sz="1800" dirty="0" smtClean="0"/>
              <a:t>Sınıf </a:t>
            </a:r>
            <a:r>
              <a:rPr lang="tr-TR" sz="1800" dirty="0" err="1" smtClean="0"/>
              <a:t>IIb</a:t>
            </a:r>
            <a:r>
              <a:rPr lang="tr-TR" sz="1800" dirty="0" smtClean="0"/>
              <a:t>, </a:t>
            </a:r>
          </a:p>
          <a:p>
            <a:pPr algn="just"/>
            <a:r>
              <a:rPr lang="tr-TR" sz="1800" dirty="0" smtClean="0"/>
              <a:t>Sınıf III </a:t>
            </a:r>
          </a:p>
          <a:p>
            <a:pPr algn="just">
              <a:buNone/>
            </a:pPr>
            <a:r>
              <a:rPr lang="tr-TR" sz="1800" dirty="0" smtClean="0"/>
              <a:t>  olarak dört sınıfa ayrılır.</a:t>
            </a:r>
          </a:p>
          <a:p>
            <a:endParaRPr lang="tr-TR" dirty="0"/>
          </a:p>
        </p:txBody>
      </p:sp>
      <p:sp>
        <p:nvSpPr>
          <p:cNvPr id="3" name="2 Başlık"/>
          <p:cNvSpPr>
            <a:spLocks noGrp="1"/>
          </p:cNvSpPr>
          <p:nvPr>
            <p:ph type="title"/>
          </p:nvPr>
        </p:nvSpPr>
        <p:spPr>
          <a:xfrm>
            <a:off x="395536" y="692696"/>
            <a:ext cx="8229600" cy="1143000"/>
          </a:xfrm>
        </p:spPr>
        <p:txBody>
          <a:bodyPr>
            <a:noAutofit/>
          </a:bodyPr>
          <a:lstStyle/>
          <a:p>
            <a:pPr algn="ctr"/>
            <a:r>
              <a:rPr lang="tr-TR" sz="2400" dirty="0" smtClean="0">
                <a:solidFill>
                  <a:srgbClr val="7030A0"/>
                </a:solidFill>
              </a:rPr>
              <a:t>ÜÇÜNCÜ BÖLÜM</a:t>
            </a:r>
            <a:r>
              <a:rPr lang="tr-TR" sz="2000" dirty="0" smtClean="0">
                <a:solidFill>
                  <a:srgbClr val="7030A0"/>
                </a:solidFill>
              </a:rPr>
              <a:t/>
            </a:r>
            <a:br>
              <a:rPr lang="tr-TR" sz="2000" dirty="0" smtClean="0">
                <a:solidFill>
                  <a:srgbClr val="7030A0"/>
                </a:solidFill>
              </a:rPr>
            </a:br>
            <a:r>
              <a:rPr lang="tr-TR" sz="2000" dirty="0" smtClean="0">
                <a:solidFill>
                  <a:srgbClr val="7030A0"/>
                </a:solidFill>
              </a:rPr>
              <a:t>     Sınıflandırma, Uyarı Sistemi, Uygunluk Değerlendirme İşlemleri, Sistemler, İşlem    Paketleri ve Sterilizasyon İçin Özel Yöntemler ve İstisnaî Durum Bildirimleri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395536" y="1268760"/>
            <a:ext cx="8435280" cy="4594515"/>
          </a:xfrm>
        </p:spPr>
        <p:txBody>
          <a:bodyPr>
            <a:normAutofit fontScale="92500" lnSpcReduction="10000"/>
          </a:bodyPr>
          <a:lstStyle/>
          <a:p>
            <a:r>
              <a:rPr lang="tr-TR" sz="2300" dirty="0" smtClean="0"/>
              <a:t>Süre esasına göre tıbbi cihazlar:</a:t>
            </a:r>
          </a:p>
          <a:p>
            <a:endParaRPr lang="tr-TR" sz="2300" dirty="0" smtClean="0"/>
          </a:p>
          <a:p>
            <a:pPr>
              <a:buNone/>
            </a:pPr>
            <a:r>
              <a:rPr lang="tr-TR" sz="2300" b="1" dirty="0" smtClean="0"/>
              <a:t>- </a:t>
            </a:r>
            <a:r>
              <a:rPr lang="tr-TR" sz="1900" b="1" dirty="0" smtClean="0"/>
              <a:t>Geçici süreli:</a:t>
            </a:r>
            <a:r>
              <a:rPr lang="tr-TR" sz="1900" dirty="0" smtClean="0"/>
              <a:t> Normalde 60 dakikadan az bir sürede ve devamlı kullanılması amaçlanan tıbbi cihazlar.</a:t>
            </a:r>
          </a:p>
          <a:p>
            <a:endParaRPr lang="tr-TR" sz="1900" dirty="0" smtClean="0"/>
          </a:p>
          <a:p>
            <a:pPr>
              <a:buNone/>
            </a:pPr>
            <a:r>
              <a:rPr lang="tr-TR" sz="1900" dirty="0" smtClean="0"/>
              <a:t>- </a:t>
            </a:r>
            <a:r>
              <a:rPr lang="tr-TR" sz="1900" b="1" dirty="0" smtClean="0"/>
              <a:t>Kısa süreli: </a:t>
            </a:r>
            <a:r>
              <a:rPr lang="tr-TR" sz="1900" dirty="0" smtClean="0"/>
              <a:t>Normalde 30 günden az ve sürekli kullanılması amaçlanan tıbbi cihazlar.</a:t>
            </a:r>
          </a:p>
          <a:p>
            <a:endParaRPr lang="tr-TR" sz="1900" dirty="0" smtClean="0"/>
          </a:p>
          <a:p>
            <a:pPr>
              <a:buNone/>
            </a:pPr>
            <a:r>
              <a:rPr lang="tr-TR" sz="1900" b="1" dirty="0" smtClean="0"/>
              <a:t>- Uzun süreli:</a:t>
            </a:r>
            <a:r>
              <a:rPr lang="tr-TR" sz="1900" dirty="0" smtClean="0"/>
              <a:t> Normalde 30 günden fazla ve sürekli kullanılması amaçlanan tıbbi cihazlar.</a:t>
            </a:r>
          </a:p>
          <a:p>
            <a:endParaRPr lang="tr-TR" sz="2300" dirty="0" smtClean="0"/>
          </a:p>
          <a:p>
            <a:r>
              <a:rPr lang="tr-TR" sz="2300" b="1" dirty="0" err="1" smtClean="0"/>
              <a:t>İnvaziv</a:t>
            </a:r>
            <a:r>
              <a:rPr lang="tr-TR" sz="2300" b="1" dirty="0" smtClean="0"/>
              <a:t> cihazlar:</a:t>
            </a:r>
            <a:r>
              <a:rPr lang="tr-TR" sz="2300" dirty="0" smtClean="0"/>
              <a:t> Bu cihazlar, vücut açıklığından veya vücut yüzeyini geçerek vücut içine kısmen veya tamamen nüfuz eden, giren veya yerleştirilen tıbbi cihazlardır.</a:t>
            </a:r>
          </a:p>
          <a:p>
            <a:endParaRPr lang="tr-TR" dirty="0"/>
          </a:p>
        </p:txBody>
      </p:sp>
      <p:sp>
        <p:nvSpPr>
          <p:cNvPr id="3" name="2 Başlık"/>
          <p:cNvSpPr>
            <a:spLocks noGrp="1"/>
          </p:cNvSpPr>
          <p:nvPr>
            <p:ph type="title"/>
          </p:nvPr>
        </p:nvSpPr>
        <p:spPr>
          <a:xfrm>
            <a:off x="323528" y="548680"/>
            <a:ext cx="8229600" cy="778098"/>
          </a:xfrm>
        </p:spPr>
        <p:txBody>
          <a:bodyPr>
            <a:normAutofit fontScale="90000"/>
          </a:bodyPr>
          <a:lstStyle/>
          <a:p>
            <a:pPr algn="ctr"/>
            <a:r>
              <a:rPr lang="tr-TR" sz="2700" dirty="0" smtClean="0"/>
              <a:t> </a:t>
            </a:r>
            <a:r>
              <a:rPr lang="tr-TR" sz="2700" dirty="0" smtClean="0">
                <a:solidFill>
                  <a:srgbClr val="7030A0"/>
                </a:solidFill>
              </a:rPr>
              <a:t>Sınıflandırma kurallarında yer alan tanımlar</a:t>
            </a:r>
            <a:r>
              <a:rPr lang="tr-TR" sz="2700" dirty="0" smtClean="0"/>
              <a:t>:</a:t>
            </a: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76672"/>
            <a:ext cx="8229600" cy="5904656"/>
          </a:xfrm>
        </p:spPr>
        <p:txBody>
          <a:bodyPr>
            <a:normAutofit fontScale="47500" lnSpcReduction="20000"/>
          </a:bodyPr>
          <a:lstStyle/>
          <a:p>
            <a:pPr algn="just">
              <a:buNone/>
            </a:pPr>
            <a:r>
              <a:rPr lang="tr-TR" sz="3800" b="1" dirty="0" smtClean="0"/>
              <a:t>   1) </a:t>
            </a:r>
            <a:r>
              <a:rPr lang="tr-TR" sz="3800" b="1" dirty="0" err="1" smtClean="0"/>
              <a:t>İnvaziv</a:t>
            </a:r>
            <a:r>
              <a:rPr lang="tr-TR" sz="3800" b="1" dirty="0" smtClean="0"/>
              <a:t> olmayan cihazlar:</a:t>
            </a:r>
          </a:p>
          <a:p>
            <a:pPr algn="just"/>
            <a:endParaRPr lang="tr-TR" dirty="0" smtClean="0"/>
          </a:p>
          <a:p>
            <a:pPr algn="just"/>
            <a:r>
              <a:rPr lang="tr-TR" b="1" dirty="0" smtClean="0"/>
              <a:t>1.1. Kural 1:</a:t>
            </a:r>
            <a:endParaRPr lang="tr-TR" dirty="0" smtClean="0"/>
          </a:p>
          <a:p>
            <a:pPr algn="just">
              <a:buNone/>
            </a:pPr>
            <a:r>
              <a:rPr lang="tr-TR" dirty="0" smtClean="0"/>
              <a:t>     Bütün </a:t>
            </a:r>
            <a:r>
              <a:rPr lang="tr-TR" dirty="0" err="1" smtClean="0"/>
              <a:t>invaziv</a:t>
            </a:r>
            <a:r>
              <a:rPr lang="tr-TR" dirty="0" smtClean="0"/>
              <a:t> olmayan cihazlar, aşağıdaki kurallardan birine girmedikçe </a:t>
            </a:r>
            <a:r>
              <a:rPr lang="tr-TR" b="1" dirty="0" smtClean="0">
                <a:solidFill>
                  <a:srgbClr val="7030A0"/>
                </a:solidFill>
              </a:rPr>
              <a:t>Sınıf I</a:t>
            </a:r>
            <a:r>
              <a:rPr lang="tr-TR" dirty="0" smtClean="0"/>
              <a:t> içinde yer alır.</a:t>
            </a:r>
          </a:p>
          <a:p>
            <a:pPr algn="just"/>
            <a:endParaRPr lang="tr-TR" dirty="0" smtClean="0"/>
          </a:p>
          <a:p>
            <a:pPr algn="just"/>
            <a:r>
              <a:rPr lang="tr-TR" b="1" dirty="0" smtClean="0"/>
              <a:t>1.2. Kural 2:</a:t>
            </a:r>
            <a:endParaRPr lang="tr-TR" dirty="0" smtClean="0"/>
          </a:p>
          <a:p>
            <a:pPr algn="just">
              <a:buNone/>
            </a:pPr>
            <a:r>
              <a:rPr lang="tr-TR" dirty="0" smtClean="0"/>
              <a:t>    Kanın, vücut sıvılarının veya dokularının alınıp verilmesi veya saklanması, sıvı veya gazların vücuda </a:t>
            </a:r>
            <a:r>
              <a:rPr lang="tr-TR" dirty="0" err="1" smtClean="0"/>
              <a:t>infüzyonu</a:t>
            </a:r>
            <a:r>
              <a:rPr lang="tr-TR" dirty="0" smtClean="0"/>
              <a:t>, verilmesi veya uygulanması amacına yönelik bütün </a:t>
            </a:r>
            <a:r>
              <a:rPr lang="tr-TR" dirty="0" err="1" smtClean="0"/>
              <a:t>invaziv</a:t>
            </a:r>
            <a:r>
              <a:rPr lang="tr-TR" dirty="0" smtClean="0"/>
              <a:t> olmayan cihazlar;</a:t>
            </a:r>
          </a:p>
          <a:p>
            <a:pPr algn="just">
              <a:buNone/>
            </a:pPr>
            <a:r>
              <a:rPr lang="tr-TR" dirty="0" smtClean="0"/>
              <a:t>     - Sınıf </a:t>
            </a:r>
            <a:r>
              <a:rPr lang="tr-TR" dirty="0" err="1" smtClean="0"/>
              <a:t>IIa’daki</a:t>
            </a:r>
            <a:r>
              <a:rPr lang="tr-TR" dirty="0" smtClean="0"/>
              <a:t> veya daha yüksek sınıftaki aktif tıbbi cihazlara bağlanabiliyor ise,</a:t>
            </a:r>
          </a:p>
          <a:p>
            <a:pPr algn="just">
              <a:buNone/>
            </a:pPr>
            <a:r>
              <a:rPr lang="tr-TR" dirty="0" smtClean="0"/>
              <a:t>     - Kanın veya diğer vücut sıvılarının alınıp verilmesi veya saklanması veya organların, organ parçalarının veya vücut dokularının saklanması amacına yönelik ise, </a:t>
            </a:r>
            <a:r>
              <a:rPr lang="tr-TR" b="1" dirty="0" smtClean="0">
                <a:solidFill>
                  <a:srgbClr val="7030A0"/>
                </a:solidFill>
              </a:rPr>
              <a:t>Sınıf </a:t>
            </a:r>
            <a:r>
              <a:rPr lang="tr-TR" b="1" dirty="0" err="1" smtClean="0">
                <a:solidFill>
                  <a:srgbClr val="7030A0"/>
                </a:solidFill>
              </a:rPr>
              <a:t>IIa</a:t>
            </a:r>
            <a:r>
              <a:rPr lang="tr-TR" dirty="0" err="1" smtClean="0"/>
              <a:t>’da</a:t>
            </a:r>
            <a:r>
              <a:rPr lang="tr-TR" dirty="0" smtClean="0"/>
              <a:t> yer alır. Diğer bütün durumlarda </a:t>
            </a:r>
            <a:r>
              <a:rPr lang="tr-TR" b="1" dirty="0" smtClean="0">
                <a:solidFill>
                  <a:srgbClr val="7030A0"/>
                </a:solidFill>
              </a:rPr>
              <a:t>Sınıf </a:t>
            </a:r>
            <a:r>
              <a:rPr lang="tr-TR" b="1" dirty="0" err="1" smtClean="0">
                <a:solidFill>
                  <a:srgbClr val="7030A0"/>
                </a:solidFill>
              </a:rPr>
              <a:t>I’e</a:t>
            </a:r>
            <a:r>
              <a:rPr lang="tr-TR" b="1" dirty="0" smtClean="0">
                <a:solidFill>
                  <a:srgbClr val="7030A0"/>
                </a:solidFill>
              </a:rPr>
              <a:t> </a:t>
            </a:r>
            <a:r>
              <a:rPr lang="tr-TR" dirty="0" smtClean="0"/>
              <a:t>girer.</a:t>
            </a:r>
          </a:p>
          <a:p>
            <a:pPr algn="just"/>
            <a:endParaRPr lang="tr-TR" dirty="0" smtClean="0"/>
          </a:p>
          <a:p>
            <a:pPr algn="just"/>
            <a:r>
              <a:rPr lang="tr-TR" b="1" dirty="0" smtClean="0"/>
              <a:t>1.3. Kural 3:</a:t>
            </a:r>
            <a:endParaRPr lang="tr-TR" dirty="0" smtClean="0"/>
          </a:p>
          <a:p>
            <a:pPr algn="just">
              <a:buNone/>
            </a:pPr>
            <a:r>
              <a:rPr lang="tr-TR" dirty="0" smtClean="0"/>
              <a:t>     Kanın, diğer vücut sıvılarının veya vücuda </a:t>
            </a:r>
            <a:r>
              <a:rPr lang="tr-TR" dirty="0" err="1" smtClean="0"/>
              <a:t>infüzyonu</a:t>
            </a:r>
            <a:r>
              <a:rPr lang="tr-TR" dirty="0" smtClean="0"/>
              <a:t> amaçlanan diğer sıvıların kimyasal veya biyolojik bileşimlerini değiştiren tüm </a:t>
            </a:r>
            <a:r>
              <a:rPr lang="tr-TR" dirty="0" err="1" smtClean="0"/>
              <a:t>invaziv</a:t>
            </a:r>
            <a:r>
              <a:rPr lang="tr-TR" dirty="0" smtClean="0"/>
              <a:t> olmayan cihazlar </a:t>
            </a:r>
            <a:r>
              <a:rPr lang="tr-TR" b="1" dirty="0" smtClean="0">
                <a:solidFill>
                  <a:srgbClr val="7030A0"/>
                </a:solidFill>
              </a:rPr>
              <a:t>Sınıf </a:t>
            </a:r>
            <a:r>
              <a:rPr lang="tr-TR" b="1" dirty="0" err="1" smtClean="0">
                <a:solidFill>
                  <a:srgbClr val="7030A0"/>
                </a:solidFill>
              </a:rPr>
              <a:t>IIb’ye</a:t>
            </a:r>
            <a:r>
              <a:rPr lang="tr-TR" b="1" dirty="0" smtClean="0">
                <a:solidFill>
                  <a:srgbClr val="7030A0"/>
                </a:solidFill>
              </a:rPr>
              <a:t> </a:t>
            </a:r>
            <a:r>
              <a:rPr lang="tr-TR" dirty="0" smtClean="0"/>
              <a:t>girer. Ancak tedavi; gazın veya ısının </a:t>
            </a:r>
            <a:r>
              <a:rPr lang="tr-TR" dirty="0" err="1" smtClean="0"/>
              <a:t>filtrasyonu</a:t>
            </a:r>
            <a:r>
              <a:rPr lang="tr-TR" dirty="0" smtClean="0"/>
              <a:t>, santrifüjü veya değişimini içeriyor ise, bu durumda </a:t>
            </a:r>
            <a:r>
              <a:rPr lang="tr-TR" b="1" dirty="0" smtClean="0">
                <a:solidFill>
                  <a:srgbClr val="7030A0"/>
                </a:solidFill>
              </a:rPr>
              <a:t>Sınıf </a:t>
            </a:r>
            <a:r>
              <a:rPr lang="tr-TR" b="1" dirty="0" err="1" smtClean="0">
                <a:solidFill>
                  <a:srgbClr val="7030A0"/>
                </a:solidFill>
              </a:rPr>
              <a:t>IIa’ya</a:t>
            </a:r>
            <a:r>
              <a:rPr lang="tr-TR" b="1" dirty="0" smtClean="0">
                <a:solidFill>
                  <a:srgbClr val="7030A0"/>
                </a:solidFill>
              </a:rPr>
              <a:t> </a:t>
            </a:r>
            <a:r>
              <a:rPr lang="tr-TR" dirty="0" smtClean="0"/>
              <a:t>girer.</a:t>
            </a:r>
          </a:p>
          <a:p>
            <a:pPr algn="just"/>
            <a:endParaRPr lang="tr-TR" dirty="0" smtClean="0"/>
          </a:p>
          <a:p>
            <a:pPr algn="just"/>
            <a:r>
              <a:rPr lang="tr-TR" b="1" dirty="0" smtClean="0"/>
              <a:t>1.4. Kural 4:</a:t>
            </a:r>
            <a:endParaRPr lang="tr-TR" dirty="0" smtClean="0"/>
          </a:p>
          <a:p>
            <a:pPr algn="just">
              <a:buNone/>
            </a:pPr>
            <a:r>
              <a:rPr lang="tr-TR" dirty="0" smtClean="0"/>
              <a:t>       Yaralı ciltle temas eden tüm </a:t>
            </a:r>
            <a:r>
              <a:rPr lang="tr-TR" dirty="0" err="1" smtClean="0"/>
              <a:t>invaziv</a:t>
            </a:r>
            <a:r>
              <a:rPr lang="tr-TR" dirty="0" smtClean="0"/>
              <a:t> olmayan cihazlar;</a:t>
            </a:r>
          </a:p>
          <a:p>
            <a:pPr algn="just">
              <a:buNone/>
            </a:pPr>
            <a:r>
              <a:rPr lang="tr-TR" dirty="0" smtClean="0"/>
              <a:t>    - Salgıların emilimi veya baskılanması için mekanik bariyer olarak kullanılıyorsa </a:t>
            </a:r>
            <a:r>
              <a:rPr lang="tr-TR" b="1" dirty="0" smtClean="0">
                <a:solidFill>
                  <a:srgbClr val="7030A0"/>
                </a:solidFill>
              </a:rPr>
              <a:t>Sınıf </a:t>
            </a:r>
            <a:r>
              <a:rPr lang="tr-TR" b="1" dirty="0" err="1" smtClean="0">
                <a:solidFill>
                  <a:srgbClr val="7030A0"/>
                </a:solidFill>
              </a:rPr>
              <a:t>I’e</a:t>
            </a:r>
            <a:r>
              <a:rPr lang="tr-TR" b="1" dirty="0" smtClean="0">
                <a:solidFill>
                  <a:srgbClr val="7030A0"/>
                </a:solidFill>
              </a:rPr>
              <a:t> </a:t>
            </a:r>
            <a:r>
              <a:rPr lang="tr-TR" dirty="0" smtClean="0"/>
              <a:t>girer.</a:t>
            </a:r>
          </a:p>
          <a:p>
            <a:pPr algn="just">
              <a:buNone/>
            </a:pPr>
            <a:r>
              <a:rPr lang="tr-TR" dirty="0" smtClean="0"/>
              <a:t>   - Esas olarak </a:t>
            </a:r>
            <a:r>
              <a:rPr lang="tr-TR" dirty="0" err="1" smtClean="0"/>
              <a:t>dermis</a:t>
            </a:r>
            <a:r>
              <a:rPr lang="tr-TR" dirty="0" smtClean="0"/>
              <a:t> tabakasının tahribatı sonucu oluşan yaralarda kullanılması öngörülen ve ikincil amaç olarak sadece iyileşmeyi sağlayan tıbbi cihazlar </a:t>
            </a:r>
            <a:r>
              <a:rPr lang="tr-TR" b="1" dirty="0" smtClean="0">
                <a:solidFill>
                  <a:srgbClr val="7030A0"/>
                </a:solidFill>
              </a:rPr>
              <a:t>Sınıf </a:t>
            </a:r>
            <a:r>
              <a:rPr lang="tr-TR" b="1" dirty="0" err="1" smtClean="0">
                <a:solidFill>
                  <a:srgbClr val="7030A0"/>
                </a:solidFill>
              </a:rPr>
              <a:t>IIb’ye</a:t>
            </a:r>
            <a:r>
              <a:rPr lang="tr-TR" b="1" dirty="0" smtClean="0">
                <a:solidFill>
                  <a:srgbClr val="7030A0"/>
                </a:solidFill>
              </a:rPr>
              <a:t> </a:t>
            </a:r>
            <a:r>
              <a:rPr lang="tr-TR" dirty="0" smtClean="0"/>
              <a:t>girer.</a:t>
            </a:r>
          </a:p>
          <a:p>
            <a:pPr algn="just">
              <a:buNone/>
            </a:pPr>
            <a:r>
              <a:rPr lang="tr-TR" dirty="0" smtClean="0"/>
              <a:t>  - Esas olarak yaranın mikro çevresini iyileştirme amaçlı tıbbi cihazlar dâhil, diğer bütün durumlarda kullanılan tıbbi cihazlar </a:t>
            </a:r>
            <a:r>
              <a:rPr lang="tr-TR" b="1" dirty="0" smtClean="0">
                <a:solidFill>
                  <a:srgbClr val="7030A0"/>
                </a:solidFill>
              </a:rPr>
              <a:t>Sınıf </a:t>
            </a:r>
            <a:r>
              <a:rPr lang="tr-TR" b="1" dirty="0" err="1" smtClean="0">
                <a:solidFill>
                  <a:srgbClr val="7030A0"/>
                </a:solidFill>
              </a:rPr>
              <a:t>IIa’ya</a:t>
            </a:r>
            <a:r>
              <a:rPr lang="tr-TR" b="1" dirty="0" smtClean="0">
                <a:solidFill>
                  <a:srgbClr val="7030A0"/>
                </a:solidFill>
              </a:rPr>
              <a:t> </a:t>
            </a:r>
            <a:r>
              <a:rPr lang="tr-TR" dirty="0" smtClean="0"/>
              <a:t>girer.</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20688"/>
            <a:ext cx="8435280" cy="5832648"/>
          </a:xfrm>
        </p:spPr>
        <p:txBody>
          <a:bodyPr>
            <a:normAutofit fontScale="40000" lnSpcReduction="20000"/>
          </a:bodyPr>
          <a:lstStyle/>
          <a:p>
            <a:pPr>
              <a:buNone/>
            </a:pPr>
            <a:r>
              <a:rPr lang="tr-TR" b="1" dirty="0" smtClean="0"/>
              <a:t>   </a:t>
            </a:r>
            <a:r>
              <a:rPr lang="tr-TR" sz="4000" b="1" dirty="0" smtClean="0"/>
              <a:t>2) </a:t>
            </a:r>
            <a:r>
              <a:rPr lang="tr-TR" sz="4000" b="1" dirty="0" err="1" smtClean="0"/>
              <a:t>İnvaziv</a:t>
            </a:r>
            <a:r>
              <a:rPr lang="tr-TR" sz="4000" b="1" dirty="0" smtClean="0"/>
              <a:t> cihazlar:</a:t>
            </a:r>
          </a:p>
          <a:p>
            <a:endParaRPr lang="tr-TR" dirty="0" smtClean="0"/>
          </a:p>
          <a:p>
            <a:pPr algn="just"/>
            <a:r>
              <a:rPr lang="tr-TR" b="1" dirty="0" smtClean="0"/>
              <a:t> 2.1. Kural 5:</a:t>
            </a:r>
            <a:endParaRPr lang="tr-TR" dirty="0" smtClean="0"/>
          </a:p>
          <a:p>
            <a:pPr algn="just">
              <a:buNone/>
            </a:pPr>
            <a:r>
              <a:rPr lang="tr-TR" dirty="0" smtClean="0"/>
              <a:t>      Cerrahi </a:t>
            </a:r>
            <a:r>
              <a:rPr lang="tr-TR" dirty="0" err="1" smtClean="0"/>
              <a:t>invaziv</a:t>
            </a:r>
            <a:r>
              <a:rPr lang="tr-TR" dirty="0" smtClean="0"/>
              <a:t> cihazlar haricinde, yalnız Sınıf I aktif tıbbi cihaza bağlanan vücut açıklığı ile ilgili tüm </a:t>
            </a:r>
            <a:r>
              <a:rPr lang="tr-TR" dirty="0" err="1" smtClean="0"/>
              <a:t>invaziv</a:t>
            </a:r>
            <a:r>
              <a:rPr lang="tr-TR" dirty="0" smtClean="0"/>
              <a:t> cihazlar:</a:t>
            </a:r>
          </a:p>
          <a:p>
            <a:pPr algn="just">
              <a:buNone/>
            </a:pPr>
            <a:r>
              <a:rPr lang="tr-TR" dirty="0" smtClean="0"/>
              <a:t>      - Geçici kullanımı öngörülenler </a:t>
            </a:r>
            <a:r>
              <a:rPr lang="tr-TR" b="1" dirty="0" smtClean="0">
                <a:solidFill>
                  <a:srgbClr val="7030A0"/>
                </a:solidFill>
              </a:rPr>
              <a:t>Sınıf </a:t>
            </a:r>
            <a:r>
              <a:rPr lang="tr-TR" b="1" dirty="0" err="1" smtClean="0">
                <a:solidFill>
                  <a:srgbClr val="7030A0"/>
                </a:solidFill>
              </a:rPr>
              <a:t>I’e</a:t>
            </a:r>
            <a:r>
              <a:rPr lang="tr-TR" b="1" dirty="0" smtClean="0">
                <a:solidFill>
                  <a:srgbClr val="7030A0"/>
                </a:solidFill>
              </a:rPr>
              <a:t> </a:t>
            </a:r>
            <a:r>
              <a:rPr lang="tr-TR" dirty="0" smtClean="0"/>
              <a:t>girer.</a:t>
            </a:r>
          </a:p>
          <a:p>
            <a:pPr algn="just">
              <a:buNone/>
            </a:pPr>
            <a:r>
              <a:rPr lang="tr-TR" dirty="0" smtClean="0"/>
              <a:t>      - Kısa süreli kullanım amaçlı tıbbi cihazlar Sınıf </a:t>
            </a:r>
            <a:r>
              <a:rPr lang="tr-TR" dirty="0" err="1" smtClean="0"/>
              <a:t>IIa’ya</a:t>
            </a:r>
            <a:r>
              <a:rPr lang="tr-TR" dirty="0" smtClean="0"/>
              <a:t> girer. Ancak, yutağa kadar olan ağız boşluğu içinde, kulak zarına kadar olan kulak kanalı veya nazal boşlukta kullanılanlar </a:t>
            </a:r>
            <a:r>
              <a:rPr lang="tr-TR" b="1" dirty="0" smtClean="0">
                <a:solidFill>
                  <a:srgbClr val="7030A0"/>
                </a:solidFill>
              </a:rPr>
              <a:t>Sınıf </a:t>
            </a:r>
            <a:r>
              <a:rPr lang="tr-TR" b="1" dirty="0" err="1" smtClean="0">
                <a:solidFill>
                  <a:srgbClr val="7030A0"/>
                </a:solidFill>
              </a:rPr>
              <a:t>I’e</a:t>
            </a:r>
            <a:r>
              <a:rPr lang="tr-TR" b="1" dirty="0" smtClean="0">
                <a:solidFill>
                  <a:srgbClr val="7030A0"/>
                </a:solidFill>
              </a:rPr>
              <a:t> </a:t>
            </a:r>
            <a:r>
              <a:rPr lang="tr-TR" dirty="0" smtClean="0"/>
              <a:t>girer.</a:t>
            </a:r>
          </a:p>
          <a:p>
            <a:pPr algn="just">
              <a:buNone/>
            </a:pPr>
            <a:r>
              <a:rPr lang="tr-TR" dirty="0" smtClean="0"/>
              <a:t>      - Uzun süreli kullanım amaçlı tıbbi cihazlar Sınıf </a:t>
            </a:r>
            <a:r>
              <a:rPr lang="tr-TR" dirty="0" err="1" smtClean="0"/>
              <a:t>IIb’ye</a:t>
            </a:r>
            <a:r>
              <a:rPr lang="tr-TR" dirty="0" smtClean="0"/>
              <a:t> girer. Ancak, </a:t>
            </a:r>
            <a:r>
              <a:rPr lang="tr-TR" dirty="0" err="1" smtClean="0"/>
              <a:t>mukoz</a:t>
            </a:r>
            <a:r>
              <a:rPr lang="tr-TR" dirty="0" smtClean="0"/>
              <a:t> zarlardan emilmeye uygun olmayan ve yutağa kadar olan ağız boşluğu içinde, kulak zarına kadar olan kulak kanalı veya nazal boşlukta kullanılanlar </a:t>
            </a:r>
          </a:p>
          <a:p>
            <a:pPr algn="just">
              <a:buNone/>
            </a:pPr>
            <a:r>
              <a:rPr lang="tr-TR" b="1" dirty="0" smtClean="0">
                <a:solidFill>
                  <a:srgbClr val="7030A0"/>
                </a:solidFill>
              </a:rPr>
              <a:t>      Sınıf </a:t>
            </a:r>
            <a:r>
              <a:rPr lang="tr-TR" b="1" dirty="0" err="1" smtClean="0">
                <a:solidFill>
                  <a:srgbClr val="7030A0"/>
                </a:solidFill>
              </a:rPr>
              <a:t>IIa’ya</a:t>
            </a:r>
            <a:r>
              <a:rPr lang="tr-TR" dirty="0" smtClean="0"/>
              <a:t> girer.</a:t>
            </a:r>
          </a:p>
          <a:p>
            <a:pPr algn="just">
              <a:buNone/>
            </a:pPr>
            <a:endParaRPr lang="tr-TR" dirty="0" smtClean="0"/>
          </a:p>
          <a:p>
            <a:pPr algn="just">
              <a:buNone/>
            </a:pPr>
            <a:r>
              <a:rPr lang="tr-TR" dirty="0" smtClean="0"/>
              <a:t>      Cerrahi </a:t>
            </a:r>
            <a:r>
              <a:rPr lang="tr-TR" dirty="0" err="1" smtClean="0"/>
              <a:t>invaziv</a:t>
            </a:r>
            <a:r>
              <a:rPr lang="tr-TR" dirty="0" smtClean="0"/>
              <a:t> cihazlar haricinde, Sınıf </a:t>
            </a:r>
            <a:r>
              <a:rPr lang="tr-TR" dirty="0" err="1" smtClean="0"/>
              <a:t>IIa</a:t>
            </a:r>
            <a:r>
              <a:rPr lang="tr-TR" dirty="0" smtClean="0"/>
              <a:t> veya daha üst bir sınıfa giren bir aktif tıbbi cihaz ile bağlantılı olarak kullanımı öngörülen, vücut açıklığı ile ilgili bütün </a:t>
            </a:r>
            <a:r>
              <a:rPr lang="tr-TR" dirty="0" err="1" smtClean="0"/>
              <a:t>invaziv</a:t>
            </a:r>
            <a:r>
              <a:rPr lang="tr-TR" dirty="0" smtClean="0"/>
              <a:t> cihazlar </a:t>
            </a:r>
            <a:r>
              <a:rPr lang="tr-TR" b="1" dirty="0" smtClean="0">
                <a:solidFill>
                  <a:srgbClr val="7030A0"/>
                </a:solidFill>
              </a:rPr>
              <a:t>Sınıf </a:t>
            </a:r>
            <a:r>
              <a:rPr lang="tr-TR" b="1" dirty="0" err="1" smtClean="0">
                <a:solidFill>
                  <a:srgbClr val="7030A0"/>
                </a:solidFill>
              </a:rPr>
              <a:t>IIa’ya</a:t>
            </a:r>
            <a:r>
              <a:rPr lang="tr-TR" b="1" dirty="0" smtClean="0">
                <a:solidFill>
                  <a:srgbClr val="7030A0"/>
                </a:solidFill>
              </a:rPr>
              <a:t> </a:t>
            </a:r>
            <a:r>
              <a:rPr lang="tr-TR" dirty="0" smtClean="0"/>
              <a:t>girer.</a:t>
            </a:r>
          </a:p>
          <a:p>
            <a:pPr algn="just"/>
            <a:endParaRPr lang="tr-TR" dirty="0" smtClean="0"/>
          </a:p>
          <a:p>
            <a:pPr algn="just"/>
            <a:r>
              <a:rPr lang="tr-TR" b="1" dirty="0" smtClean="0"/>
              <a:t> 2.2. Kural 6:</a:t>
            </a:r>
            <a:endParaRPr lang="tr-TR" dirty="0" smtClean="0"/>
          </a:p>
          <a:p>
            <a:pPr algn="just">
              <a:buNone/>
            </a:pPr>
            <a:r>
              <a:rPr lang="tr-TR" dirty="0" smtClean="0"/>
              <a:t>      Bütün geçici kullanımlı cerrahi </a:t>
            </a:r>
            <a:r>
              <a:rPr lang="tr-TR" dirty="0" err="1" smtClean="0"/>
              <a:t>invaziv</a:t>
            </a:r>
            <a:r>
              <a:rPr lang="tr-TR" dirty="0" smtClean="0"/>
              <a:t> cihazlar </a:t>
            </a:r>
            <a:r>
              <a:rPr lang="tr-TR" b="1" dirty="0" smtClean="0">
                <a:solidFill>
                  <a:srgbClr val="7030A0"/>
                </a:solidFill>
              </a:rPr>
              <a:t>Sınıf </a:t>
            </a:r>
            <a:r>
              <a:rPr lang="tr-TR" b="1" dirty="0" err="1" smtClean="0">
                <a:solidFill>
                  <a:srgbClr val="7030A0"/>
                </a:solidFill>
              </a:rPr>
              <a:t>IIa’ya</a:t>
            </a:r>
            <a:r>
              <a:rPr lang="tr-TR" b="1" dirty="0" smtClean="0">
                <a:solidFill>
                  <a:srgbClr val="7030A0"/>
                </a:solidFill>
              </a:rPr>
              <a:t> </a:t>
            </a:r>
            <a:r>
              <a:rPr lang="tr-TR" dirty="0" smtClean="0"/>
              <a:t>girer. Ancak:</a:t>
            </a:r>
          </a:p>
          <a:p>
            <a:pPr algn="just"/>
            <a:endParaRPr lang="tr-TR" dirty="0" smtClean="0"/>
          </a:p>
          <a:p>
            <a:pPr algn="just">
              <a:buNone/>
            </a:pPr>
            <a:r>
              <a:rPr lang="tr-TR" dirty="0" smtClean="0"/>
              <a:t>     - Özellikle kalpte veya merkezî dolaşım sistemindeki bir bozukluğu vücudun bu bölümlerine doğrudan temas ederek kontrol eden, teşhis eden, izleyen veya düzelten cerrahi </a:t>
            </a:r>
            <a:r>
              <a:rPr lang="tr-TR" dirty="0" err="1" smtClean="0"/>
              <a:t>invaziv</a:t>
            </a:r>
            <a:r>
              <a:rPr lang="tr-TR" dirty="0" smtClean="0"/>
              <a:t> cihazlar </a:t>
            </a:r>
            <a:r>
              <a:rPr lang="tr-TR" b="1" dirty="0" smtClean="0">
                <a:solidFill>
                  <a:srgbClr val="7030A0"/>
                </a:solidFill>
              </a:rPr>
              <a:t>Sınıf </a:t>
            </a:r>
            <a:r>
              <a:rPr lang="tr-TR" b="1" dirty="0" err="1" smtClean="0">
                <a:solidFill>
                  <a:srgbClr val="7030A0"/>
                </a:solidFill>
              </a:rPr>
              <a:t>III’e</a:t>
            </a:r>
            <a:r>
              <a:rPr lang="tr-TR" b="1" dirty="0" smtClean="0">
                <a:solidFill>
                  <a:srgbClr val="7030A0"/>
                </a:solidFill>
              </a:rPr>
              <a:t> </a:t>
            </a:r>
            <a:r>
              <a:rPr lang="tr-TR" dirty="0" smtClean="0"/>
              <a:t>girer.</a:t>
            </a:r>
          </a:p>
          <a:p>
            <a:pPr algn="just">
              <a:buNone/>
            </a:pPr>
            <a:r>
              <a:rPr lang="tr-TR" dirty="0" smtClean="0"/>
              <a:t>     - Tekrar kullanılabilir cerrahi aletler </a:t>
            </a:r>
            <a:r>
              <a:rPr lang="tr-TR" b="1" dirty="0" smtClean="0">
                <a:solidFill>
                  <a:srgbClr val="7030A0"/>
                </a:solidFill>
              </a:rPr>
              <a:t>Sınıf </a:t>
            </a:r>
            <a:r>
              <a:rPr lang="tr-TR" b="1" dirty="0" err="1" smtClean="0">
                <a:solidFill>
                  <a:srgbClr val="7030A0"/>
                </a:solidFill>
              </a:rPr>
              <a:t>I’e</a:t>
            </a:r>
            <a:r>
              <a:rPr lang="tr-TR" b="1" dirty="0" smtClean="0">
                <a:solidFill>
                  <a:srgbClr val="7030A0"/>
                </a:solidFill>
              </a:rPr>
              <a:t> </a:t>
            </a:r>
            <a:r>
              <a:rPr lang="tr-TR" dirty="0" smtClean="0"/>
              <a:t>girer.</a:t>
            </a:r>
          </a:p>
          <a:p>
            <a:pPr algn="just">
              <a:buNone/>
            </a:pPr>
            <a:r>
              <a:rPr lang="tr-TR" dirty="0" smtClean="0"/>
              <a:t>     - Özellikle merkezi sinir sistemine doğrudan temas ederek kullanılan cerrahi </a:t>
            </a:r>
            <a:r>
              <a:rPr lang="tr-TR" dirty="0" err="1" smtClean="0"/>
              <a:t>invaziv</a:t>
            </a:r>
            <a:r>
              <a:rPr lang="tr-TR" dirty="0" smtClean="0"/>
              <a:t> cihazlar, </a:t>
            </a:r>
            <a:r>
              <a:rPr lang="tr-TR" b="1" dirty="0" smtClean="0">
                <a:solidFill>
                  <a:srgbClr val="7030A0"/>
                </a:solidFill>
              </a:rPr>
              <a:t>Sınıf </a:t>
            </a:r>
            <a:r>
              <a:rPr lang="tr-TR" b="1" dirty="0" err="1" smtClean="0">
                <a:solidFill>
                  <a:srgbClr val="7030A0"/>
                </a:solidFill>
              </a:rPr>
              <a:t>III’e</a:t>
            </a:r>
            <a:r>
              <a:rPr lang="tr-TR" b="1" dirty="0" smtClean="0">
                <a:solidFill>
                  <a:srgbClr val="7030A0"/>
                </a:solidFill>
              </a:rPr>
              <a:t> </a:t>
            </a:r>
            <a:r>
              <a:rPr lang="tr-TR" dirty="0" smtClean="0"/>
              <a:t>girer.</a:t>
            </a:r>
          </a:p>
          <a:p>
            <a:pPr algn="just">
              <a:buNone/>
            </a:pPr>
            <a:r>
              <a:rPr lang="tr-TR" dirty="0" smtClean="0"/>
              <a:t>     - İyonlaştırıcı radyasyon formunda enerji sağlamayı amaçlayan cerrahi </a:t>
            </a:r>
            <a:r>
              <a:rPr lang="tr-TR" dirty="0" err="1" smtClean="0"/>
              <a:t>invaziv</a:t>
            </a:r>
            <a:r>
              <a:rPr lang="tr-TR" dirty="0" smtClean="0"/>
              <a:t> cihazlar </a:t>
            </a:r>
            <a:r>
              <a:rPr lang="tr-TR" b="1" dirty="0" smtClean="0">
                <a:solidFill>
                  <a:srgbClr val="7030A0"/>
                </a:solidFill>
              </a:rPr>
              <a:t>Sınıf </a:t>
            </a:r>
            <a:r>
              <a:rPr lang="tr-TR" b="1" dirty="0" err="1" smtClean="0">
                <a:solidFill>
                  <a:srgbClr val="7030A0"/>
                </a:solidFill>
              </a:rPr>
              <a:t>IIb’ye</a:t>
            </a:r>
            <a:r>
              <a:rPr lang="tr-TR" b="1" dirty="0" smtClean="0">
                <a:solidFill>
                  <a:srgbClr val="7030A0"/>
                </a:solidFill>
              </a:rPr>
              <a:t> </a:t>
            </a:r>
            <a:r>
              <a:rPr lang="tr-TR" dirty="0" smtClean="0"/>
              <a:t>girer.</a:t>
            </a:r>
          </a:p>
          <a:p>
            <a:pPr algn="just">
              <a:buNone/>
            </a:pPr>
            <a:r>
              <a:rPr lang="tr-TR" dirty="0" smtClean="0"/>
              <a:t>     - Biyolojik etkiye sahip veya tamamı ya da büyük bir çoğunluğu </a:t>
            </a:r>
            <a:r>
              <a:rPr lang="tr-TR" dirty="0" err="1" smtClean="0"/>
              <a:t>absorbe</a:t>
            </a:r>
            <a:r>
              <a:rPr lang="tr-TR" dirty="0" smtClean="0"/>
              <a:t> edilen cerrahi </a:t>
            </a:r>
            <a:r>
              <a:rPr lang="tr-TR" dirty="0" err="1" smtClean="0"/>
              <a:t>invaziv</a:t>
            </a:r>
            <a:r>
              <a:rPr lang="tr-TR" dirty="0" smtClean="0"/>
              <a:t> cihazlar </a:t>
            </a:r>
            <a:r>
              <a:rPr lang="tr-TR" b="1" dirty="0" smtClean="0">
                <a:solidFill>
                  <a:srgbClr val="7030A0"/>
                </a:solidFill>
              </a:rPr>
              <a:t>Sınıf </a:t>
            </a:r>
            <a:r>
              <a:rPr lang="tr-TR" b="1" dirty="0" err="1" smtClean="0">
                <a:solidFill>
                  <a:srgbClr val="7030A0"/>
                </a:solidFill>
              </a:rPr>
              <a:t>IIb’ye</a:t>
            </a:r>
            <a:r>
              <a:rPr lang="tr-TR" b="1" dirty="0" smtClean="0">
                <a:solidFill>
                  <a:srgbClr val="7030A0"/>
                </a:solidFill>
              </a:rPr>
              <a:t> </a:t>
            </a:r>
            <a:r>
              <a:rPr lang="tr-TR" dirty="0" smtClean="0"/>
              <a:t>girer.</a:t>
            </a:r>
          </a:p>
          <a:p>
            <a:pPr algn="just">
              <a:buNone/>
            </a:pPr>
            <a:r>
              <a:rPr lang="tr-TR" dirty="0" smtClean="0"/>
              <a:t>     - İlaçları vücuda vermek amacıyla kullanılan cerrahi </a:t>
            </a:r>
            <a:r>
              <a:rPr lang="tr-TR" dirty="0" err="1" smtClean="0"/>
              <a:t>invaziv</a:t>
            </a:r>
            <a:r>
              <a:rPr lang="tr-TR" dirty="0" smtClean="0"/>
              <a:t> cihazlar, kullanım şekli bakımından potansiyel bir tehlike oluşturuyor ise, bu durumda </a:t>
            </a:r>
            <a:r>
              <a:rPr lang="tr-TR" b="1" dirty="0" smtClean="0">
                <a:solidFill>
                  <a:srgbClr val="7030A0"/>
                </a:solidFill>
              </a:rPr>
              <a:t>Sınıf </a:t>
            </a:r>
            <a:r>
              <a:rPr lang="tr-TR" b="1" dirty="0" err="1" smtClean="0">
                <a:solidFill>
                  <a:srgbClr val="7030A0"/>
                </a:solidFill>
              </a:rPr>
              <a:t>IIb’ye</a:t>
            </a:r>
            <a:r>
              <a:rPr lang="tr-TR" b="1" dirty="0" smtClean="0">
                <a:solidFill>
                  <a:srgbClr val="7030A0"/>
                </a:solidFill>
              </a:rPr>
              <a:t> </a:t>
            </a:r>
            <a:r>
              <a:rPr lang="tr-TR" dirty="0" smtClean="0"/>
              <a:t>girer.</a:t>
            </a: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20688"/>
            <a:ext cx="8229600" cy="5386603"/>
          </a:xfrm>
        </p:spPr>
        <p:txBody>
          <a:bodyPr>
            <a:normAutofit fontScale="47500" lnSpcReduction="20000"/>
          </a:bodyPr>
          <a:lstStyle/>
          <a:p>
            <a:r>
              <a:rPr lang="tr-TR" b="1" dirty="0" smtClean="0"/>
              <a:t>2.3. Kural 7:</a:t>
            </a:r>
            <a:endParaRPr lang="tr-TR" dirty="0" smtClean="0"/>
          </a:p>
          <a:p>
            <a:pPr>
              <a:buNone/>
            </a:pPr>
            <a:r>
              <a:rPr lang="tr-TR" dirty="0" smtClean="0"/>
              <a:t>     Aşağıdaki durumlar dışında kısa süreli kullanım için olan bütün cerrahi </a:t>
            </a:r>
            <a:r>
              <a:rPr lang="tr-TR" dirty="0" err="1" smtClean="0"/>
              <a:t>invaziv</a:t>
            </a:r>
            <a:r>
              <a:rPr lang="tr-TR" dirty="0" smtClean="0"/>
              <a:t> cihazlar </a:t>
            </a:r>
            <a:r>
              <a:rPr lang="tr-TR" b="1" dirty="0" smtClean="0">
                <a:solidFill>
                  <a:srgbClr val="7030A0"/>
                </a:solidFill>
              </a:rPr>
              <a:t>Sınıf </a:t>
            </a:r>
            <a:r>
              <a:rPr lang="tr-TR" b="1" dirty="0" err="1" smtClean="0">
                <a:solidFill>
                  <a:srgbClr val="7030A0"/>
                </a:solidFill>
              </a:rPr>
              <a:t>IIa’ya</a:t>
            </a:r>
            <a:r>
              <a:rPr lang="tr-TR" dirty="0" smtClean="0"/>
              <a:t> girer:</a:t>
            </a:r>
          </a:p>
          <a:p>
            <a:pPr>
              <a:buNone/>
            </a:pPr>
            <a:r>
              <a:rPr lang="tr-TR" dirty="0" smtClean="0"/>
              <a:t>     - Kalpteki veya merkezî dolaşım sistemindeki bir bozukluğu vücudun bu kısımlarına doğrudan temas ederek kontrol eden, teşhis eden, izleyen veya düzelten tıbbi cihazlar </a:t>
            </a:r>
            <a:r>
              <a:rPr lang="tr-TR" b="1" dirty="0" smtClean="0">
                <a:solidFill>
                  <a:srgbClr val="7030A0"/>
                </a:solidFill>
              </a:rPr>
              <a:t>Sınıf </a:t>
            </a:r>
            <a:r>
              <a:rPr lang="tr-TR" b="1" dirty="0" err="1" smtClean="0">
                <a:solidFill>
                  <a:srgbClr val="7030A0"/>
                </a:solidFill>
              </a:rPr>
              <a:t>III’e</a:t>
            </a:r>
            <a:r>
              <a:rPr lang="tr-TR" b="1" dirty="0" smtClean="0">
                <a:solidFill>
                  <a:srgbClr val="7030A0"/>
                </a:solidFill>
              </a:rPr>
              <a:t> </a:t>
            </a:r>
            <a:r>
              <a:rPr lang="tr-TR" dirty="0" smtClean="0"/>
              <a:t>girer.</a:t>
            </a:r>
          </a:p>
          <a:p>
            <a:pPr>
              <a:buNone/>
            </a:pPr>
            <a:r>
              <a:rPr lang="tr-TR" dirty="0" smtClean="0"/>
              <a:t>     - Özellikle merkezi sinir sistemine doğrudan temas ederek kullanılan cerrahi </a:t>
            </a:r>
            <a:r>
              <a:rPr lang="tr-TR" dirty="0" err="1" smtClean="0"/>
              <a:t>invaziv</a:t>
            </a:r>
            <a:r>
              <a:rPr lang="tr-TR" dirty="0" smtClean="0"/>
              <a:t> cihazlar, </a:t>
            </a:r>
            <a:r>
              <a:rPr lang="tr-TR" b="1" dirty="0" smtClean="0">
                <a:solidFill>
                  <a:srgbClr val="7030A0"/>
                </a:solidFill>
              </a:rPr>
              <a:t>Sınıf </a:t>
            </a:r>
            <a:r>
              <a:rPr lang="tr-TR" b="1" dirty="0" err="1" smtClean="0">
                <a:solidFill>
                  <a:srgbClr val="7030A0"/>
                </a:solidFill>
              </a:rPr>
              <a:t>III’e</a:t>
            </a:r>
            <a:r>
              <a:rPr lang="tr-TR" b="1" dirty="0" smtClean="0">
                <a:solidFill>
                  <a:srgbClr val="7030A0"/>
                </a:solidFill>
              </a:rPr>
              <a:t> </a:t>
            </a:r>
            <a:r>
              <a:rPr lang="tr-TR" dirty="0" smtClean="0"/>
              <a:t>girer.</a:t>
            </a:r>
          </a:p>
          <a:p>
            <a:pPr>
              <a:buNone/>
            </a:pPr>
            <a:r>
              <a:rPr lang="tr-TR" dirty="0" smtClean="0"/>
              <a:t>     - İyonlaştırıcı radyasyon formunda enerji sağlayan tıbbi cihazlar </a:t>
            </a:r>
            <a:r>
              <a:rPr lang="tr-TR" b="1" dirty="0" smtClean="0">
                <a:solidFill>
                  <a:srgbClr val="7030A0"/>
                </a:solidFill>
              </a:rPr>
              <a:t>Sınıf </a:t>
            </a:r>
            <a:r>
              <a:rPr lang="tr-TR" b="1" dirty="0" err="1" smtClean="0">
                <a:solidFill>
                  <a:srgbClr val="7030A0"/>
                </a:solidFill>
              </a:rPr>
              <a:t>IIb’ye</a:t>
            </a:r>
            <a:r>
              <a:rPr lang="tr-TR" b="1" dirty="0" smtClean="0">
                <a:solidFill>
                  <a:srgbClr val="7030A0"/>
                </a:solidFill>
              </a:rPr>
              <a:t> </a:t>
            </a:r>
            <a:r>
              <a:rPr lang="tr-TR" dirty="0" smtClean="0"/>
              <a:t>girer.</a:t>
            </a:r>
          </a:p>
          <a:p>
            <a:pPr>
              <a:buNone/>
            </a:pPr>
            <a:r>
              <a:rPr lang="tr-TR" dirty="0" smtClean="0"/>
              <a:t>     - Biyolojik etkiye sahip veya tamamı ya da büyük bir çoğunluğu </a:t>
            </a:r>
            <a:r>
              <a:rPr lang="tr-TR" dirty="0" err="1" smtClean="0"/>
              <a:t>absorbe</a:t>
            </a:r>
            <a:r>
              <a:rPr lang="tr-TR" dirty="0" smtClean="0"/>
              <a:t> edilen cerrahi </a:t>
            </a:r>
            <a:r>
              <a:rPr lang="tr-TR" dirty="0" err="1" smtClean="0"/>
              <a:t>invaziv</a:t>
            </a:r>
            <a:r>
              <a:rPr lang="tr-TR" dirty="0" smtClean="0"/>
              <a:t> cihazlar </a:t>
            </a:r>
            <a:r>
              <a:rPr lang="tr-TR" b="1" dirty="0" smtClean="0">
                <a:solidFill>
                  <a:srgbClr val="7030A0"/>
                </a:solidFill>
              </a:rPr>
              <a:t>Sınıf </a:t>
            </a:r>
            <a:r>
              <a:rPr lang="tr-TR" b="1" dirty="0" err="1" smtClean="0">
                <a:solidFill>
                  <a:srgbClr val="7030A0"/>
                </a:solidFill>
              </a:rPr>
              <a:t>III’e</a:t>
            </a:r>
            <a:r>
              <a:rPr lang="tr-TR" b="1" dirty="0" smtClean="0">
                <a:solidFill>
                  <a:srgbClr val="7030A0"/>
                </a:solidFill>
              </a:rPr>
              <a:t> </a:t>
            </a:r>
            <a:r>
              <a:rPr lang="tr-TR" dirty="0" smtClean="0"/>
              <a:t>girer.</a:t>
            </a:r>
          </a:p>
          <a:p>
            <a:pPr>
              <a:buNone/>
            </a:pPr>
            <a:r>
              <a:rPr lang="tr-TR" dirty="0" smtClean="0"/>
              <a:t>     - Diş içine yerleştirilenler hariç, vücutta kimyasal değişime uğrayan veya ilaç vermede kullanılan tıbbi cihazlar </a:t>
            </a:r>
            <a:r>
              <a:rPr lang="tr-TR" b="1" dirty="0" smtClean="0">
                <a:solidFill>
                  <a:srgbClr val="7030A0"/>
                </a:solidFill>
              </a:rPr>
              <a:t>Sınıf </a:t>
            </a:r>
            <a:r>
              <a:rPr lang="tr-TR" b="1" dirty="0" err="1" smtClean="0">
                <a:solidFill>
                  <a:srgbClr val="7030A0"/>
                </a:solidFill>
              </a:rPr>
              <a:t>IIb’ye</a:t>
            </a:r>
            <a:r>
              <a:rPr lang="tr-TR" b="1" dirty="0" smtClean="0">
                <a:solidFill>
                  <a:srgbClr val="7030A0"/>
                </a:solidFill>
              </a:rPr>
              <a:t> </a:t>
            </a:r>
            <a:r>
              <a:rPr lang="tr-TR" dirty="0" smtClean="0"/>
              <a:t>girer.</a:t>
            </a:r>
          </a:p>
          <a:p>
            <a:endParaRPr lang="tr-TR" dirty="0" smtClean="0"/>
          </a:p>
          <a:p>
            <a:r>
              <a:rPr lang="tr-TR" b="1" dirty="0" smtClean="0"/>
              <a:t>2.4. Kural 8:</a:t>
            </a:r>
            <a:endParaRPr lang="tr-TR" dirty="0" smtClean="0"/>
          </a:p>
          <a:p>
            <a:pPr>
              <a:buNone/>
            </a:pPr>
            <a:r>
              <a:rPr lang="tr-TR" dirty="0" smtClean="0"/>
              <a:t>     Aşağıdaki durumlar dışında, bütün </a:t>
            </a:r>
            <a:r>
              <a:rPr lang="tr-TR" dirty="0" err="1" smtClean="0"/>
              <a:t>implant</a:t>
            </a:r>
            <a:r>
              <a:rPr lang="tr-TR" dirty="0" smtClean="0"/>
              <a:t> cihazlar ve uzun süreli cerrahi </a:t>
            </a:r>
            <a:r>
              <a:rPr lang="tr-TR" dirty="0" err="1" smtClean="0"/>
              <a:t>invaziv</a:t>
            </a:r>
            <a:r>
              <a:rPr lang="tr-TR" dirty="0" smtClean="0"/>
              <a:t> cihazlar </a:t>
            </a:r>
            <a:r>
              <a:rPr lang="tr-TR" b="1" dirty="0" smtClean="0">
                <a:solidFill>
                  <a:srgbClr val="7030A0"/>
                </a:solidFill>
              </a:rPr>
              <a:t>Sınıf </a:t>
            </a:r>
            <a:r>
              <a:rPr lang="tr-TR" b="1" dirty="0" err="1" smtClean="0">
                <a:solidFill>
                  <a:srgbClr val="7030A0"/>
                </a:solidFill>
              </a:rPr>
              <a:t>IIb’ye</a:t>
            </a:r>
            <a:r>
              <a:rPr lang="tr-TR" b="1" dirty="0" smtClean="0">
                <a:solidFill>
                  <a:srgbClr val="7030A0"/>
                </a:solidFill>
              </a:rPr>
              <a:t> </a:t>
            </a:r>
            <a:r>
              <a:rPr lang="tr-TR" dirty="0" smtClean="0"/>
              <a:t>girer.</a:t>
            </a:r>
          </a:p>
          <a:p>
            <a:pPr>
              <a:buNone/>
            </a:pPr>
            <a:r>
              <a:rPr lang="tr-TR" dirty="0" smtClean="0"/>
              <a:t>     - Dişlere yerleştirilen tıbbi cihazlar </a:t>
            </a:r>
            <a:r>
              <a:rPr lang="tr-TR" b="1" dirty="0" smtClean="0">
                <a:solidFill>
                  <a:srgbClr val="7030A0"/>
                </a:solidFill>
              </a:rPr>
              <a:t>Sınıf </a:t>
            </a:r>
            <a:r>
              <a:rPr lang="tr-TR" b="1" dirty="0" err="1" smtClean="0">
                <a:solidFill>
                  <a:srgbClr val="7030A0"/>
                </a:solidFill>
              </a:rPr>
              <a:t>IIa’ya</a:t>
            </a:r>
            <a:r>
              <a:rPr lang="tr-TR" b="1" dirty="0" smtClean="0">
                <a:solidFill>
                  <a:srgbClr val="7030A0"/>
                </a:solidFill>
              </a:rPr>
              <a:t> </a:t>
            </a:r>
            <a:r>
              <a:rPr lang="tr-TR" dirty="0" smtClean="0"/>
              <a:t>girer.</a:t>
            </a:r>
          </a:p>
          <a:p>
            <a:pPr>
              <a:buNone/>
            </a:pPr>
            <a:r>
              <a:rPr lang="tr-TR" dirty="0" smtClean="0"/>
              <a:t>     - Kalp, merkezî dolaşım sistemi veya merkezî sinir sistemiyle doğrudan temas edecek şekilde kullanılan tıbbi cihazlar </a:t>
            </a:r>
            <a:r>
              <a:rPr lang="tr-TR" b="1" dirty="0" smtClean="0">
                <a:solidFill>
                  <a:srgbClr val="7030A0"/>
                </a:solidFill>
              </a:rPr>
              <a:t>Sınıf </a:t>
            </a:r>
            <a:r>
              <a:rPr lang="tr-TR" b="1" dirty="0" err="1" smtClean="0">
                <a:solidFill>
                  <a:srgbClr val="7030A0"/>
                </a:solidFill>
              </a:rPr>
              <a:t>III’e</a:t>
            </a:r>
            <a:r>
              <a:rPr lang="tr-TR" b="1" dirty="0" smtClean="0">
                <a:solidFill>
                  <a:srgbClr val="7030A0"/>
                </a:solidFill>
              </a:rPr>
              <a:t> </a:t>
            </a:r>
            <a:r>
              <a:rPr lang="tr-TR" dirty="0" smtClean="0"/>
              <a:t>girer.</a:t>
            </a:r>
          </a:p>
          <a:p>
            <a:pPr>
              <a:buNone/>
            </a:pPr>
            <a:r>
              <a:rPr lang="tr-TR" dirty="0" smtClean="0"/>
              <a:t>     - Biyolojik etkiye sahip veya tamamı ya da büyük bir çoğunluğu </a:t>
            </a:r>
            <a:r>
              <a:rPr lang="tr-TR" dirty="0" err="1" smtClean="0"/>
              <a:t>absorbe</a:t>
            </a:r>
            <a:r>
              <a:rPr lang="tr-TR" dirty="0" smtClean="0"/>
              <a:t> edilen tıbbi cihazlar </a:t>
            </a:r>
            <a:r>
              <a:rPr lang="tr-TR" b="1" dirty="0" smtClean="0">
                <a:solidFill>
                  <a:srgbClr val="7030A0"/>
                </a:solidFill>
              </a:rPr>
              <a:t>Sınıf </a:t>
            </a:r>
            <a:r>
              <a:rPr lang="tr-TR" b="1" dirty="0" err="1" smtClean="0">
                <a:solidFill>
                  <a:srgbClr val="7030A0"/>
                </a:solidFill>
              </a:rPr>
              <a:t>III’e</a:t>
            </a:r>
            <a:r>
              <a:rPr lang="tr-TR" b="1" dirty="0" smtClean="0">
                <a:solidFill>
                  <a:srgbClr val="7030A0"/>
                </a:solidFill>
              </a:rPr>
              <a:t> </a:t>
            </a:r>
            <a:r>
              <a:rPr lang="tr-TR" dirty="0" smtClean="0"/>
              <a:t>girer.</a:t>
            </a:r>
          </a:p>
          <a:p>
            <a:pPr>
              <a:buNone/>
            </a:pPr>
            <a:r>
              <a:rPr lang="tr-TR" dirty="0" smtClean="0"/>
              <a:t>     - Diş içine yerleştirilenler hariç, vücutta kimyasal değişime uğrayan veya ilaç vermede kullanılan tıbbi cihazlar </a:t>
            </a:r>
            <a:r>
              <a:rPr lang="tr-TR" b="1" dirty="0" smtClean="0">
                <a:solidFill>
                  <a:srgbClr val="7030A0"/>
                </a:solidFill>
              </a:rPr>
              <a:t>Sınıf </a:t>
            </a:r>
            <a:r>
              <a:rPr lang="tr-TR" b="1" dirty="0" err="1" smtClean="0">
                <a:solidFill>
                  <a:srgbClr val="7030A0"/>
                </a:solidFill>
              </a:rPr>
              <a:t>III’e</a:t>
            </a:r>
            <a:r>
              <a:rPr lang="tr-TR" b="1" dirty="0" smtClean="0">
                <a:solidFill>
                  <a:srgbClr val="7030A0"/>
                </a:solidFill>
              </a:rPr>
              <a:t> </a:t>
            </a:r>
            <a:r>
              <a:rPr lang="tr-TR" dirty="0" smtClean="0"/>
              <a:t>girer.</a:t>
            </a:r>
          </a:p>
          <a:p>
            <a:pPr>
              <a:buNone/>
            </a:pPr>
            <a:r>
              <a:rPr lang="tr-TR" dirty="0" smtClean="0"/>
              <a:t>     - Meme </a:t>
            </a:r>
            <a:r>
              <a:rPr lang="tr-TR" dirty="0" err="1" smtClean="0"/>
              <a:t>implantları</a:t>
            </a:r>
            <a:r>
              <a:rPr lang="tr-TR" dirty="0" smtClean="0"/>
              <a:t> </a:t>
            </a:r>
            <a:r>
              <a:rPr lang="tr-TR" b="1" dirty="0" smtClean="0">
                <a:solidFill>
                  <a:srgbClr val="7030A0"/>
                </a:solidFill>
              </a:rPr>
              <a:t>Sınıf </a:t>
            </a:r>
            <a:r>
              <a:rPr lang="tr-TR" b="1" dirty="0" err="1" smtClean="0">
                <a:solidFill>
                  <a:srgbClr val="7030A0"/>
                </a:solidFill>
              </a:rPr>
              <a:t>III’e</a:t>
            </a:r>
            <a:r>
              <a:rPr lang="tr-TR" b="1" dirty="0" smtClean="0">
                <a:solidFill>
                  <a:srgbClr val="7030A0"/>
                </a:solidFill>
              </a:rPr>
              <a:t> </a:t>
            </a:r>
            <a:r>
              <a:rPr lang="tr-TR" dirty="0" smtClean="0"/>
              <a:t>girer.</a:t>
            </a:r>
          </a:p>
          <a:p>
            <a:pPr>
              <a:buNone/>
            </a:pPr>
            <a:r>
              <a:rPr lang="tr-TR" dirty="0" smtClean="0"/>
              <a:t>     - Omuz, diz ve kalça eklem değişimi cihazları, </a:t>
            </a:r>
            <a:r>
              <a:rPr lang="tr-TR" b="1" dirty="0" smtClean="0">
                <a:solidFill>
                  <a:srgbClr val="7030A0"/>
                </a:solidFill>
              </a:rPr>
              <a:t>Sınıf </a:t>
            </a:r>
            <a:r>
              <a:rPr lang="tr-TR" b="1" dirty="0" err="1" smtClean="0">
                <a:solidFill>
                  <a:srgbClr val="7030A0"/>
                </a:solidFill>
              </a:rPr>
              <a:t>III’e</a:t>
            </a:r>
            <a:r>
              <a:rPr lang="tr-TR" b="1" dirty="0" smtClean="0">
                <a:solidFill>
                  <a:srgbClr val="7030A0"/>
                </a:solidFill>
              </a:rPr>
              <a:t> </a:t>
            </a:r>
            <a:r>
              <a:rPr lang="tr-TR" dirty="0" smtClean="0"/>
              <a:t>girer.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764704"/>
            <a:ext cx="8229600" cy="5242587"/>
          </a:xfrm>
        </p:spPr>
        <p:txBody>
          <a:bodyPr>
            <a:normAutofit fontScale="47500" lnSpcReduction="20000"/>
          </a:bodyPr>
          <a:lstStyle/>
          <a:p>
            <a:pPr algn="just">
              <a:buNone/>
            </a:pPr>
            <a:r>
              <a:rPr lang="tr-TR" b="1" dirty="0" smtClean="0"/>
              <a:t>    3) Aktif cihazlara uygulanan ek kurallar:</a:t>
            </a:r>
          </a:p>
          <a:p>
            <a:pPr algn="just"/>
            <a:endParaRPr lang="tr-TR" dirty="0" smtClean="0"/>
          </a:p>
          <a:p>
            <a:pPr algn="just"/>
            <a:r>
              <a:rPr lang="tr-TR" b="1" dirty="0" smtClean="0"/>
              <a:t>3.1. Kural 9:</a:t>
            </a:r>
            <a:endParaRPr lang="tr-TR" dirty="0" smtClean="0"/>
          </a:p>
          <a:p>
            <a:pPr algn="just">
              <a:buNone/>
            </a:pPr>
            <a:r>
              <a:rPr lang="tr-TR" dirty="0" smtClean="0"/>
              <a:t>     Enerji verme veya enerji dönüşümünü sağlamaya yönelik tüm aktif tedavi edici cihazlar Sınıf </a:t>
            </a:r>
            <a:r>
              <a:rPr lang="tr-TR" dirty="0" err="1" smtClean="0"/>
              <a:t>IIa’ya</a:t>
            </a:r>
            <a:r>
              <a:rPr lang="tr-TR" dirty="0" smtClean="0"/>
              <a:t> girer. Ancak yapısı, yoğunluğu ve enerji uygulama yeri dikkate alındığında, insan vücudundan enerji alıp vermede veya enerji dönüşümünü sağlamada potansiyel bir risk oluşturuyor ise </a:t>
            </a:r>
            <a:r>
              <a:rPr lang="tr-TR" b="1" dirty="0" smtClean="0">
                <a:solidFill>
                  <a:srgbClr val="7030A0"/>
                </a:solidFill>
              </a:rPr>
              <a:t>Sınıf </a:t>
            </a:r>
            <a:r>
              <a:rPr lang="tr-TR" b="1" dirty="0" err="1" smtClean="0">
                <a:solidFill>
                  <a:srgbClr val="7030A0"/>
                </a:solidFill>
              </a:rPr>
              <a:t>IIb’ye</a:t>
            </a:r>
            <a:r>
              <a:rPr lang="tr-TR" b="1" dirty="0" smtClean="0">
                <a:solidFill>
                  <a:srgbClr val="7030A0"/>
                </a:solidFill>
              </a:rPr>
              <a:t> </a:t>
            </a:r>
            <a:r>
              <a:rPr lang="tr-TR" dirty="0" smtClean="0"/>
              <a:t>girer.</a:t>
            </a:r>
          </a:p>
          <a:p>
            <a:pPr algn="just">
              <a:buNone/>
            </a:pPr>
            <a:r>
              <a:rPr lang="tr-TR" dirty="0" smtClean="0"/>
              <a:t>     Sınıf </a:t>
            </a:r>
            <a:r>
              <a:rPr lang="tr-TR" dirty="0" err="1" smtClean="0"/>
              <a:t>IIb’de</a:t>
            </a:r>
            <a:r>
              <a:rPr lang="tr-TR" dirty="0" smtClean="0"/>
              <a:t> yer alan aktif tedavi edici cihazların performanslarını izleyen veya kontrol eden tıbbi cihazlar veya bu cihazların performanslarını doğrudan etkileyen tüm aktif cihazlar da </a:t>
            </a:r>
            <a:r>
              <a:rPr lang="tr-TR" b="1" dirty="0" smtClean="0">
                <a:solidFill>
                  <a:srgbClr val="7030A0"/>
                </a:solidFill>
              </a:rPr>
              <a:t>Sınıf </a:t>
            </a:r>
            <a:r>
              <a:rPr lang="tr-TR" b="1" dirty="0" err="1" smtClean="0">
                <a:solidFill>
                  <a:srgbClr val="7030A0"/>
                </a:solidFill>
              </a:rPr>
              <a:t>IIb’ye</a:t>
            </a:r>
            <a:r>
              <a:rPr lang="tr-TR" dirty="0" smtClean="0"/>
              <a:t> girer.</a:t>
            </a:r>
          </a:p>
          <a:p>
            <a:pPr algn="just"/>
            <a:endParaRPr lang="tr-TR" dirty="0" smtClean="0"/>
          </a:p>
          <a:p>
            <a:pPr algn="just"/>
            <a:r>
              <a:rPr lang="tr-TR" b="1" dirty="0" smtClean="0"/>
              <a:t> 3.2. Kural 10:</a:t>
            </a:r>
            <a:endParaRPr lang="tr-TR" dirty="0" smtClean="0"/>
          </a:p>
          <a:p>
            <a:pPr algn="just">
              <a:buNone/>
            </a:pPr>
            <a:r>
              <a:rPr lang="tr-TR" dirty="0" smtClean="0"/>
              <a:t>      Teşhis amaçlı aktif cihazlar </a:t>
            </a:r>
            <a:r>
              <a:rPr lang="tr-TR" b="1" dirty="0" smtClean="0">
                <a:solidFill>
                  <a:srgbClr val="7030A0"/>
                </a:solidFill>
              </a:rPr>
              <a:t>Sınıf </a:t>
            </a:r>
            <a:r>
              <a:rPr lang="tr-TR" b="1" dirty="0" err="1" smtClean="0">
                <a:solidFill>
                  <a:srgbClr val="7030A0"/>
                </a:solidFill>
              </a:rPr>
              <a:t>IIa’ya</a:t>
            </a:r>
            <a:r>
              <a:rPr lang="tr-TR" b="1" dirty="0" smtClean="0">
                <a:solidFill>
                  <a:srgbClr val="7030A0"/>
                </a:solidFill>
              </a:rPr>
              <a:t> </a:t>
            </a:r>
            <a:r>
              <a:rPr lang="tr-TR" dirty="0" smtClean="0"/>
              <a:t>girer;</a:t>
            </a:r>
          </a:p>
          <a:p>
            <a:pPr algn="just">
              <a:buNone/>
            </a:pPr>
            <a:r>
              <a:rPr lang="tr-TR" dirty="0" smtClean="0"/>
              <a:t>     - Gözle görülebilir bir spektrumda, hasta vücudunu aydınlatmak için kullanılan tıbbi cihazlar hariç, insan vücudu tarafından </a:t>
            </a:r>
            <a:r>
              <a:rPr lang="tr-TR" dirty="0" err="1" smtClean="0"/>
              <a:t>absorbe</a:t>
            </a:r>
            <a:r>
              <a:rPr lang="tr-TR" dirty="0" smtClean="0"/>
              <a:t> edilecek enerjiyi sağlayan tıbbi cihazlar,</a:t>
            </a:r>
          </a:p>
          <a:p>
            <a:pPr algn="just">
              <a:buNone/>
            </a:pPr>
            <a:r>
              <a:rPr lang="tr-TR" dirty="0" smtClean="0"/>
              <a:t>     - </a:t>
            </a:r>
            <a:r>
              <a:rPr lang="tr-TR" dirty="0" err="1" smtClean="0"/>
              <a:t>Radyofarmasötiklerin</a:t>
            </a:r>
            <a:r>
              <a:rPr lang="tr-TR" dirty="0" smtClean="0"/>
              <a:t> in </a:t>
            </a:r>
            <a:r>
              <a:rPr lang="tr-TR" dirty="0" err="1" smtClean="0"/>
              <a:t>vivo</a:t>
            </a:r>
            <a:r>
              <a:rPr lang="tr-TR" dirty="0" smtClean="0"/>
              <a:t> (vücut içi) dağılımını görüntülemede kullanılan tıbbi cihazlar,</a:t>
            </a:r>
          </a:p>
          <a:p>
            <a:pPr algn="just">
              <a:buNone/>
            </a:pPr>
            <a:r>
              <a:rPr lang="tr-TR" dirty="0" smtClean="0"/>
              <a:t>     - Hayati fizyolojik fonksiyonların doğrudan teşhisi veya izlenmesine olanak sağlayan tıbbi cihazlar.</a:t>
            </a:r>
          </a:p>
          <a:p>
            <a:pPr algn="just">
              <a:buNone/>
            </a:pPr>
            <a:r>
              <a:rPr lang="tr-TR" dirty="0" smtClean="0"/>
              <a:t>     Ancak, merkezî sinir sistemi faaliyetleri, solunum ve kalp fonksiyonlarındaki değişiklikler gibi hastanın durumunda ani tehlike yaratacak yapıdaki değişiklikleri izlemeye yönelik olan tıbbi cihazlar </a:t>
            </a:r>
            <a:r>
              <a:rPr lang="tr-TR" b="1" dirty="0" smtClean="0">
                <a:solidFill>
                  <a:srgbClr val="7030A0"/>
                </a:solidFill>
              </a:rPr>
              <a:t>Sınıf </a:t>
            </a:r>
            <a:r>
              <a:rPr lang="tr-TR" b="1" dirty="0" err="1" smtClean="0">
                <a:solidFill>
                  <a:srgbClr val="7030A0"/>
                </a:solidFill>
              </a:rPr>
              <a:t>IIb’ye</a:t>
            </a:r>
            <a:r>
              <a:rPr lang="tr-TR" b="1" dirty="0" smtClean="0">
                <a:solidFill>
                  <a:srgbClr val="7030A0"/>
                </a:solidFill>
              </a:rPr>
              <a:t> </a:t>
            </a:r>
            <a:r>
              <a:rPr lang="tr-TR" dirty="0" smtClean="0"/>
              <a:t>girer.</a:t>
            </a:r>
          </a:p>
          <a:p>
            <a:pPr algn="just">
              <a:buNone/>
            </a:pPr>
            <a:r>
              <a:rPr lang="tr-TR" dirty="0" smtClean="0"/>
              <a:t>     İyonlaştırıcı radyasyon yayan ve girişimsel radyolojik teşhis ve tedavi amaçlı cihazlar ile bu aktif cihazları kontrol ve izlemeye yönelik veya bunların performansını doğrudan etkileyen bütün aktif cihazlar </a:t>
            </a:r>
            <a:r>
              <a:rPr lang="tr-TR" b="1" dirty="0" smtClean="0">
                <a:solidFill>
                  <a:srgbClr val="7030A0"/>
                </a:solidFill>
              </a:rPr>
              <a:t>Sınıf </a:t>
            </a:r>
            <a:r>
              <a:rPr lang="tr-TR" b="1" dirty="0" err="1" smtClean="0">
                <a:solidFill>
                  <a:srgbClr val="7030A0"/>
                </a:solidFill>
              </a:rPr>
              <a:t>IIb’ye</a:t>
            </a:r>
            <a:r>
              <a:rPr lang="tr-TR" b="1" dirty="0" smtClean="0">
                <a:solidFill>
                  <a:srgbClr val="7030A0"/>
                </a:solidFill>
              </a:rPr>
              <a:t> </a:t>
            </a:r>
            <a:r>
              <a:rPr lang="tr-TR" dirty="0" smtClean="0"/>
              <a:t>girer.</a:t>
            </a:r>
          </a:p>
          <a:p>
            <a:endParaRPr lang="tr-TR" dirty="0" smtClean="0"/>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836712"/>
            <a:ext cx="8229600" cy="5170579"/>
          </a:xfrm>
        </p:spPr>
        <p:txBody>
          <a:bodyPr>
            <a:normAutofit fontScale="55000" lnSpcReduction="20000"/>
          </a:bodyPr>
          <a:lstStyle/>
          <a:p>
            <a:pPr algn="just"/>
            <a:r>
              <a:rPr lang="tr-TR" b="1" dirty="0" smtClean="0"/>
              <a:t>3.3. Kural 11:</a:t>
            </a:r>
            <a:endParaRPr lang="tr-TR" dirty="0" smtClean="0"/>
          </a:p>
          <a:p>
            <a:pPr algn="just">
              <a:buNone/>
            </a:pPr>
            <a:r>
              <a:rPr lang="tr-TR" dirty="0" smtClean="0"/>
              <a:t>     İlaçları, vücut sıvılarını veya diğer maddeleri vücuda veren ve/veya alan tüm aktif cihazlar </a:t>
            </a:r>
            <a:r>
              <a:rPr lang="tr-TR" b="1" dirty="0" smtClean="0">
                <a:solidFill>
                  <a:srgbClr val="7030A0"/>
                </a:solidFill>
              </a:rPr>
              <a:t>Sınıf </a:t>
            </a:r>
            <a:r>
              <a:rPr lang="tr-TR" b="1" dirty="0" err="1" smtClean="0">
                <a:solidFill>
                  <a:srgbClr val="7030A0"/>
                </a:solidFill>
              </a:rPr>
              <a:t>IIa’ya</a:t>
            </a:r>
            <a:r>
              <a:rPr lang="tr-TR" b="1" dirty="0" smtClean="0">
                <a:solidFill>
                  <a:srgbClr val="7030A0"/>
                </a:solidFill>
              </a:rPr>
              <a:t> </a:t>
            </a:r>
            <a:r>
              <a:rPr lang="tr-TR" dirty="0" smtClean="0"/>
              <a:t>girer. Ancak veriliş şekli, vücudun ilgili bölümü ve verilen maddelerin özelliği dikkate alındığında, bu işlem potansiyel bir risk oluşturuyor ise </a:t>
            </a:r>
            <a:r>
              <a:rPr lang="tr-TR" b="1" dirty="0" smtClean="0">
                <a:solidFill>
                  <a:srgbClr val="7030A0"/>
                </a:solidFill>
              </a:rPr>
              <a:t>Sınıf </a:t>
            </a:r>
            <a:r>
              <a:rPr lang="tr-TR" b="1" dirty="0" err="1" smtClean="0">
                <a:solidFill>
                  <a:srgbClr val="7030A0"/>
                </a:solidFill>
              </a:rPr>
              <a:t>IIb’ye</a:t>
            </a:r>
            <a:r>
              <a:rPr lang="tr-TR" b="1" dirty="0" smtClean="0">
                <a:solidFill>
                  <a:srgbClr val="7030A0"/>
                </a:solidFill>
              </a:rPr>
              <a:t> </a:t>
            </a:r>
            <a:r>
              <a:rPr lang="tr-TR" dirty="0" smtClean="0"/>
              <a:t>girer.</a:t>
            </a:r>
          </a:p>
          <a:p>
            <a:pPr algn="just"/>
            <a:endParaRPr lang="tr-TR" dirty="0" smtClean="0"/>
          </a:p>
          <a:p>
            <a:pPr algn="just"/>
            <a:r>
              <a:rPr lang="tr-TR" b="1" dirty="0" smtClean="0"/>
              <a:t>3.4. Kural 12:</a:t>
            </a:r>
            <a:endParaRPr lang="tr-TR" dirty="0" smtClean="0"/>
          </a:p>
          <a:p>
            <a:pPr algn="just">
              <a:buNone/>
            </a:pPr>
            <a:r>
              <a:rPr lang="tr-TR" dirty="0" smtClean="0"/>
              <a:t>     Diğer bütün aktif cihazlar </a:t>
            </a:r>
            <a:r>
              <a:rPr lang="tr-TR" b="1" dirty="0" smtClean="0">
                <a:solidFill>
                  <a:srgbClr val="7030A0"/>
                </a:solidFill>
              </a:rPr>
              <a:t>Sınıf </a:t>
            </a:r>
            <a:r>
              <a:rPr lang="tr-TR" b="1" dirty="0" err="1" smtClean="0">
                <a:solidFill>
                  <a:srgbClr val="7030A0"/>
                </a:solidFill>
              </a:rPr>
              <a:t>I’e</a:t>
            </a:r>
            <a:r>
              <a:rPr lang="tr-TR" b="1" dirty="0" smtClean="0">
                <a:solidFill>
                  <a:srgbClr val="7030A0"/>
                </a:solidFill>
              </a:rPr>
              <a:t> </a:t>
            </a:r>
            <a:r>
              <a:rPr lang="tr-TR" dirty="0" smtClean="0"/>
              <a:t>girer.</a:t>
            </a:r>
          </a:p>
          <a:p>
            <a:pPr algn="just"/>
            <a:endParaRPr lang="tr-TR" dirty="0" smtClean="0"/>
          </a:p>
          <a:p>
            <a:pPr algn="just">
              <a:buNone/>
            </a:pPr>
            <a:r>
              <a:rPr lang="tr-TR" b="1" dirty="0" smtClean="0"/>
              <a:t>    4) Özel kurallar:</a:t>
            </a:r>
          </a:p>
          <a:p>
            <a:pPr algn="just"/>
            <a:endParaRPr lang="tr-TR" dirty="0" smtClean="0"/>
          </a:p>
          <a:p>
            <a:pPr algn="just"/>
            <a:r>
              <a:rPr lang="tr-TR" b="1" dirty="0" smtClean="0"/>
              <a:t>4.1. Kural 13:</a:t>
            </a:r>
            <a:endParaRPr lang="tr-TR" dirty="0" smtClean="0"/>
          </a:p>
          <a:p>
            <a:pPr algn="just">
              <a:buNone/>
            </a:pPr>
            <a:r>
              <a:rPr lang="tr-TR" dirty="0" smtClean="0"/>
              <a:t>    Ayrı olarak kullanıldığında Beşeri Tıbbi Ürünler Ruhsatlandırma Yönetmeliğine göre tıbbi ürün olarak değerlendirilen ve tıbbi cihazın insan üzerindeki etkisini destekleyen bir maddeyi, ihtiva eden bütün tıbbi cihazlar, </a:t>
            </a:r>
            <a:r>
              <a:rPr lang="tr-TR" b="1" dirty="0" smtClean="0">
                <a:solidFill>
                  <a:srgbClr val="7030A0"/>
                </a:solidFill>
              </a:rPr>
              <a:t>Sınıf </a:t>
            </a:r>
            <a:r>
              <a:rPr lang="tr-TR" b="1" dirty="0" err="1" smtClean="0">
                <a:solidFill>
                  <a:srgbClr val="7030A0"/>
                </a:solidFill>
              </a:rPr>
              <a:t>III’e</a:t>
            </a:r>
            <a:r>
              <a:rPr lang="tr-TR" b="1" dirty="0" smtClean="0">
                <a:solidFill>
                  <a:srgbClr val="7030A0"/>
                </a:solidFill>
              </a:rPr>
              <a:t> </a:t>
            </a:r>
            <a:r>
              <a:rPr lang="tr-TR" dirty="0" smtClean="0"/>
              <a:t>girer.</a:t>
            </a:r>
          </a:p>
          <a:p>
            <a:pPr algn="just">
              <a:buNone/>
            </a:pPr>
            <a:r>
              <a:rPr lang="tr-TR" dirty="0" smtClean="0"/>
              <a:t>    İnsan kanı türevi ihtiva eden tüm tıbbi cihazlar, </a:t>
            </a:r>
            <a:r>
              <a:rPr lang="tr-TR" b="1" dirty="0" smtClean="0">
                <a:solidFill>
                  <a:srgbClr val="7030A0"/>
                </a:solidFill>
              </a:rPr>
              <a:t>Sınıf </a:t>
            </a:r>
            <a:r>
              <a:rPr lang="tr-TR" b="1" dirty="0" err="1" smtClean="0">
                <a:solidFill>
                  <a:srgbClr val="7030A0"/>
                </a:solidFill>
              </a:rPr>
              <a:t>III’e</a:t>
            </a:r>
            <a:r>
              <a:rPr lang="tr-TR" b="1" dirty="0" smtClean="0">
                <a:solidFill>
                  <a:srgbClr val="7030A0"/>
                </a:solidFill>
              </a:rPr>
              <a:t> </a:t>
            </a:r>
            <a:r>
              <a:rPr lang="tr-TR" dirty="0" smtClean="0"/>
              <a:t>girer.</a:t>
            </a:r>
          </a:p>
          <a:p>
            <a:pPr algn="just"/>
            <a:endParaRPr lang="tr-TR" dirty="0" smtClean="0"/>
          </a:p>
          <a:p>
            <a:pPr algn="just"/>
            <a:r>
              <a:rPr lang="tr-TR" b="1" dirty="0" smtClean="0"/>
              <a:t>4.2. Kural 14:</a:t>
            </a:r>
            <a:endParaRPr lang="tr-TR" dirty="0" smtClean="0"/>
          </a:p>
          <a:p>
            <a:pPr algn="just">
              <a:buNone/>
            </a:pPr>
            <a:r>
              <a:rPr lang="tr-TR" dirty="0" smtClean="0"/>
              <a:t>    Doğum kontrolü veya cinsel temasla geçen hastalıkların bulaşmasını engellemek amacıyla kullanılan bütün tıbbi cihazlar </a:t>
            </a:r>
            <a:r>
              <a:rPr lang="tr-TR" b="1" dirty="0" smtClean="0">
                <a:solidFill>
                  <a:srgbClr val="7030A0"/>
                </a:solidFill>
              </a:rPr>
              <a:t>Sınıf </a:t>
            </a:r>
            <a:r>
              <a:rPr lang="tr-TR" b="1" dirty="0" err="1" smtClean="0">
                <a:solidFill>
                  <a:srgbClr val="7030A0"/>
                </a:solidFill>
              </a:rPr>
              <a:t>IIb’ye</a:t>
            </a:r>
            <a:r>
              <a:rPr lang="tr-TR" b="1" dirty="0" smtClean="0">
                <a:solidFill>
                  <a:srgbClr val="7030A0"/>
                </a:solidFill>
              </a:rPr>
              <a:t> </a:t>
            </a:r>
            <a:r>
              <a:rPr lang="tr-TR" dirty="0" smtClean="0"/>
              <a:t>girer. Ancak, </a:t>
            </a:r>
            <a:r>
              <a:rPr lang="tr-TR" dirty="0" err="1" smtClean="0"/>
              <a:t>implant</a:t>
            </a:r>
            <a:r>
              <a:rPr lang="tr-TR" dirty="0" smtClean="0"/>
              <a:t> veya uzun süreli </a:t>
            </a:r>
            <a:r>
              <a:rPr lang="tr-TR" dirty="0" err="1" smtClean="0"/>
              <a:t>invaziv</a:t>
            </a:r>
            <a:r>
              <a:rPr lang="tr-TR" dirty="0" smtClean="0"/>
              <a:t> cihaz olması halinde, </a:t>
            </a:r>
            <a:r>
              <a:rPr lang="tr-TR" b="1" dirty="0" smtClean="0">
                <a:solidFill>
                  <a:srgbClr val="7030A0"/>
                </a:solidFill>
              </a:rPr>
              <a:t>Sınıf </a:t>
            </a:r>
            <a:r>
              <a:rPr lang="tr-TR" b="1" dirty="0" err="1" smtClean="0">
                <a:solidFill>
                  <a:srgbClr val="7030A0"/>
                </a:solidFill>
              </a:rPr>
              <a:t>III’e</a:t>
            </a:r>
            <a:r>
              <a:rPr lang="tr-TR" b="1" dirty="0" smtClean="0">
                <a:solidFill>
                  <a:srgbClr val="7030A0"/>
                </a:solidFill>
              </a:rPr>
              <a:t> </a:t>
            </a:r>
            <a:r>
              <a:rPr lang="tr-TR" dirty="0" smtClean="0"/>
              <a:t>girer.</a:t>
            </a:r>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55000" lnSpcReduction="20000"/>
          </a:bodyPr>
          <a:lstStyle/>
          <a:p>
            <a:r>
              <a:rPr lang="tr-TR" b="1" dirty="0" smtClean="0"/>
              <a:t>4.3. Kural 15:</a:t>
            </a:r>
            <a:endParaRPr lang="tr-TR" dirty="0" smtClean="0"/>
          </a:p>
          <a:p>
            <a:pPr>
              <a:buNone/>
            </a:pPr>
            <a:r>
              <a:rPr lang="tr-TR" dirty="0" smtClean="0"/>
              <a:t>    </a:t>
            </a:r>
            <a:r>
              <a:rPr lang="tr-TR" dirty="0" err="1" smtClean="0"/>
              <a:t>Kontakt</a:t>
            </a:r>
            <a:r>
              <a:rPr lang="tr-TR" dirty="0" smtClean="0"/>
              <a:t> lensleri dezenfekte etmeye, temizlemeye, durulamaya ve gerektiğinde nemlendirmeye yarayan tıbbi cihazlar Sınıf </a:t>
            </a:r>
            <a:r>
              <a:rPr lang="tr-TR" b="1" dirty="0" err="1" smtClean="0">
                <a:solidFill>
                  <a:srgbClr val="7030A0"/>
                </a:solidFill>
              </a:rPr>
              <a:t>IIb’ye</a:t>
            </a:r>
            <a:r>
              <a:rPr lang="tr-TR" dirty="0" smtClean="0"/>
              <a:t> girer.</a:t>
            </a:r>
          </a:p>
          <a:p>
            <a:pPr>
              <a:buNone/>
            </a:pPr>
            <a:r>
              <a:rPr lang="tr-TR" dirty="0" smtClean="0"/>
              <a:t>    Özellikle tıbbi cihazları dezenfekte etmeye yarayan tıbbi cihazlar </a:t>
            </a:r>
            <a:r>
              <a:rPr lang="tr-TR" b="1" dirty="0" smtClean="0">
                <a:solidFill>
                  <a:srgbClr val="7030A0"/>
                </a:solidFill>
              </a:rPr>
              <a:t>Sınıf </a:t>
            </a:r>
            <a:r>
              <a:rPr lang="tr-TR" b="1" dirty="0" err="1" smtClean="0">
                <a:solidFill>
                  <a:srgbClr val="7030A0"/>
                </a:solidFill>
              </a:rPr>
              <a:t>IIa’ya</a:t>
            </a:r>
            <a:r>
              <a:rPr lang="tr-TR" b="1" dirty="0" smtClean="0">
                <a:solidFill>
                  <a:srgbClr val="7030A0"/>
                </a:solidFill>
              </a:rPr>
              <a:t> </a:t>
            </a:r>
            <a:r>
              <a:rPr lang="tr-TR" dirty="0" smtClean="0"/>
              <a:t>girer. </a:t>
            </a:r>
            <a:r>
              <a:rPr lang="tr-TR" dirty="0" err="1" smtClean="0"/>
              <a:t>İnvaziv</a:t>
            </a:r>
            <a:r>
              <a:rPr lang="tr-TR" dirty="0" smtClean="0"/>
              <a:t> cihazları dezenfekte etmeye yarayan tıbbi cihazlar, </a:t>
            </a:r>
            <a:r>
              <a:rPr lang="tr-TR" b="1" dirty="0" smtClean="0">
                <a:solidFill>
                  <a:srgbClr val="7030A0"/>
                </a:solidFill>
              </a:rPr>
              <a:t>Sınıf </a:t>
            </a:r>
            <a:r>
              <a:rPr lang="tr-TR" b="1" dirty="0" err="1" smtClean="0">
                <a:solidFill>
                  <a:srgbClr val="7030A0"/>
                </a:solidFill>
              </a:rPr>
              <a:t>IIb’ye</a:t>
            </a:r>
            <a:r>
              <a:rPr lang="tr-TR" b="1" dirty="0" smtClean="0">
                <a:solidFill>
                  <a:srgbClr val="7030A0"/>
                </a:solidFill>
              </a:rPr>
              <a:t> </a:t>
            </a:r>
            <a:r>
              <a:rPr lang="tr-TR" dirty="0" smtClean="0"/>
              <a:t>girer.</a:t>
            </a:r>
          </a:p>
          <a:p>
            <a:pPr>
              <a:buNone/>
            </a:pPr>
            <a:r>
              <a:rPr lang="tr-TR" dirty="0" smtClean="0"/>
              <a:t>     Bu kural </a:t>
            </a:r>
            <a:r>
              <a:rPr lang="tr-TR" dirty="0" err="1" smtClean="0"/>
              <a:t>kontakt</a:t>
            </a:r>
            <a:r>
              <a:rPr lang="tr-TR" dirty="0" smtClean="0"/>
              <a:t> lensler dışındaki tıbbi cihazları fiziksel etkiyle temizleyen diğer ürünlere uygulanmaz.</a:t>
            </a:r>
          </a:p>
          <a:p>
            <a:endParaRPr lang="tr-TR" dirty="0" smtClean="0"/>
          </a:p>
          <a:p>
            <a:r>
              <a:rPr lang="tr-TR" b="1" dirty="0" smtClean="0"/>
              <a:t>4.4. Kural 16:</a:t>
            </a:r>
            <a:endParaRPr lang="tr-TR" dirty="0" smtClean="0"/>
          </a:p>
          <a:p>
            <a:pPr>
              <a:buNone/>
            </a:pPr>
            <a:r>
              <a:rPr lang="tr-TR" dirty="0" smtClean="0"/>
              <a:t>    Özellikle X-ray teşhis görüntülerini kaydetme amacıyla kullanılan tıbbi cihazlar </a:t>
            </a:r>
            <a:r>
              <a:rPr lang="tr-TR" b="1" dirty="0" smtClean="0">
                <a:solidFill>
                  <a:srgbClr val="7030A0"/>
                </a:solidFill>
              </a:rPr>
              <a:t>Sınıf </a:t>
            </a:r>
            <a:r>
              <a:rPr lang="tr-TR" b="1" dirty="0" err="1" smtClean="0">
                <a:solidFill>
                  <a:srgbClr val="7030A0"/>
                </a:solidFill>
              </a:rPr>
              <a:t>IIa’ya</a:t>
            </a:r>
            <a:r>
              <a:rPr lang="tr-TR" b="1" dirty="0" smtClean="0">
                <a:solidFill>
                  <a:srgbClr val="7030A0"/>
                </a:solidFill>
              </a:rPr>
              <a:t> </a:t>
            </a:r>
            <a:r>
              <a:rPr lang="tr-TR" dirty="0" smtClean="0"/>
              <a:t>girer.</a:t>
            </a:r>
          </a:p>
          <a:p>
            <a:endParaRPr lang="tr-TR" dirty="0" smtClean="0"/>
          </a:p>
          <a:p>
            <a:r>
              <a:rPr lang="tr-TR" b="1" dirty="0" smtClean="0"/>
              <a:t>4.5. Kural 17:</a:t>
            </a:r>
            <a:endParaRPr lang="tr-TR" dirty="0" smtClean="0"/>
          </a:p>
          <a:p>
            <a:pPr>
              <a:buNone/>
            </a:pPr>
            <a:r>
              <a:rPr lang="tr-TR" dirty="0" smtClean="0"/>
              <a:t>    Sadece sağlam deri ile teması amaçlanan tıbbi cihazlar hariç, hayvan dokuları veya ölü doku parçaları kullanılarak imal edilen bütün tıbbi cihazlar </a:t>
            </a:r>
            <a:r>
              <a:rPr lang="tr-TR" b="1" dirty="0" smtClean="0">
                <a:solidFill>
                  <a:srgbClr val="7030A0"/>
                </a:solidFill>
              </a:rPr>
              <a:t>Sınıf </a:t>
            </a:r>
            <a:r>
              <a:rPr lang="tr-TR" b="1" dirty="0" err="1" smtClean="0">
                <a:solidFill>
                  <a:srgbClr val="7030A0"/>
                </a:solidFill>
              </a:rPr>
              <a:t>III’e</a:t>
            </a:r>
            <a:r>
              <a:rPr lang="tr-TR" b="1" dirty="0" smtClean="0">
                <a:solidFill>
                  <a:srgbClr val="7030A0"/>
                </a:solidFill>
              </a:rPr>
              <a:t> </a:t>
            </a:r>
            <a:r>
              <a:rPr lang="tr-TR" dirty="0" smtClean="0"/>
              <a:t>girer.</a:t>
            </a:r>
          </a:p>
          <a:p>
            <a:endParaRPr lang="tr-TR" dirty="0" smtClean="0"/>
          </a:p>
          <a:p>
            <a:r>
              <a:rPr lang="tr-TR" b="1" dirty="0" smtClean="0"/>
              <a:t>5) Kural 18:</a:t>
            </a:r>
            <a:endParaRPr lang="tr-TR" dirty="0" smtClean="0"/>
          </a:p>
          <a:p>
            <a:pPr>
              <a:buNone/>
            </a:pPr>
            <a:r>
              <a:rPr lang="tr-TR" dirty="0" smtClean="0"/>
              <a:t>     Diğer kurallardan farklı olarak kan torbaları, </a:t>
            </a:r>
            <a:r>
              <a:rPr lang="tr-TR" b="1" dirty="0" smtClean="0">
                <a:solidFill>
                  <a:srgbClr val="7030A0"/>
                </a:solidFill>
              </a:rPr>
              <a:t>Sınıf </a:t>
            </a:r>
            <a:r>
              <a:rPr lang="tr-TR" b="1" dirty="0" err="1" smtClean="0">
                <a:solidFill>
                  <a:srgbClr val="7030A0"/>
                </a:solidFill>
              </a:rPr>
              <a:t>IIb’ye</a:t>
            </a:r>
            <a:r>
              <a:rPr lang="tr-TR" b="1" dirty="0" smtClean="0">
                <a:solidFill>
                  <a:srgbClr val="7030A0"/>
                </a:solidFill>
              </a:rPr>
              <a:t> </a:t>
            </a:r>
            <a:r>
              <a:rPr lang="tr-TR" dirty="0" smtClean="0"/>
              <a:t>girer.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51520" y="692696"/>
            <a:ext cx="8507288" cy="5328592"/>
          </a:xfrm>
        </p:spPr>
        <p:txBody>
          <a:bodyPr>
            <a:normAutofit fontScale="32500" lnSpcReduction="20000"/>
          </a:bodyPr>
          <a:lstStyle/>
          <a:p>
            <a:pPr>
              <a:buNone/>
            </a:pPr>
            <a:r>
              <a:rPr lang="tr-TR" b="1" dirty="0" smtClean="0"/>
              <a:t>      </a:t>
            </a:r>
            <a:r>
              <a:rPr lang="tr-TR" sz="4900" b="1" dirty="0" smtClean="0"/>
              <a:t>Uyarı sistemi</a:t>
            </a:r>
            <a:endParaRPr lang="tr-TR" sz="4900" dirty="0" smtClean="0"/>
          </a:p>
          <a:p>
            <a:pPr>
              <a:buNone/>
            </a:pPr>
            <a:r>
              <a:rPr lang="tr-TR" dirty="0" smtClean="0"/>
              <a:t/>
            </a:r>
            <a:br>
              <a:rPr lang="tr-TR" dirty="0" smtClean="0"/>
            </a:br>
            <a:r>
              <a:rPr lang="tr-TR" sz="3700" b="1" dirty="0" smtClean="0"/>
              <a:t>MADDE 10 –</a:t>
            </a:r>
            <a:r>
              <a:rPr lang="tr-TR" sz="3700" dirty="0" smtClean="0"/>
              <a:t>  </a:t>
            </a:r>
          </a:p>
          <a:p>
            <a:pPr algn="just"/>
            <a:r>
              <a:rPr lang="tr-TR" sz="3700" dirty="0" smtClean="0"/>
              <a:t>(1) Bakanlık, Sınıf I, </a:t>
            </a:r>
            <a:r>
              <a:rPr lang="tr-TR" sz="3700" dirty="0" err="1" smtClean="0"/>
              <a:t>IIa</a:t>
            </a:r>
            <a:r>
              <a:rPr lang="tr-TR" sz="3700" dirty="0" smtClean="0"/>
              <a:t>, </a:t>
            </a:r>
            <a:r>
              <a:rPr lang="tr-TR" sz="3700" dirty="0" err="1" smtClean="0"/>
              <a:t>IIb</a:t>
            </a:r>
            <a:r>
              <a:rPr lang="tr-TR" sz="3700" dirty="0" smtClean="0"/>
              <a:t> veya III tıbbi cihaza ilişkin bu Yönetmelik hükümleri çerçevesinde kendisine sunulan aşağıdaki bilgilerin kaydedilmesini, değerlendirilmesini ve gerekli tedbirlerin alınmasını sağlar. Bu bilgiler şunlardır:</a:t>
            </a:r>
          </a:p>
          <a:p>
            <a:pPr algn="just"/>
            <a:endParaRPr lang="tr-TR" sz="3700" dirty="0" smtClean="0"/>
          </a:p>
          <a:p>
            <a:pPr algn="just">
              <a:buNone/>
            </a:pPr>
            <a:r>
              <a:rPr lang="tr-TR" sz="3700" dirty="0" smtClean="0"/>
              <a:t>     a) Hastanın veya kullanıcının sağlık durumunda ciddi bozulmaya ya da ölüme yol açabilecek veya yol açmış olan;</a:t>
            </a:r>
          </a:p>
          <a:p>
            <a:pPr algn="just"/>
            <a:endParaRPr lang="tr-TR" sz="3700" dirty="0" smtClean="0"/>
          </a:p>
          <a:p>
            <a:pPr algn="just">
              <a:buNone/>
            </a:pPr>
            <a:r>
              <a:rPr lang="tr-TR" sz="3700" dirty="0" smtClean="0"/>
              <a:t>     1) Tıbbi cihazın özelliklerinin ve/veya performansının bozulması ya da sapması,</a:t>
            </a:r>
          </a:p>
          <a:p>
            <a:pPr algn="just"/>
            <a:endParaRPr lang="tr-TR" sz="3700" dirty="0" smtClean="0"/>
          </a:p>
          <a:p>
            <a:pPr algn="just">
              <a:buNone/>
            </a:pPr>
            <a:r>
              <a:rPr lang="tr-TR" sz="3700" dirty="0" smtClean="0"/>
              <a:t>     2) Kullanım kılavuzu ve etiketteki yetersizlikler,</a:t>
            </a:r>
          </a:p>
          <a:p>
            <a:pPr algn="just"/>
            <a:endParaRPr lang="tr-TR" sz="3700" dirty="0" smtClean="0"/>
          </a:p>
          <a:p>
            <a:pPr algn="just">
              <a:buNone/>
            </a:pPr>
            <a:r>
              <a:rPr lang="tr-TR" sz="3700" dirty="0" smtClean="0"/>
              <a:t>     b) Bu fıkranın (a) bendinde belirlenen nedenlerden dolayı aynı tip tıbbi cihazların imalatçısı tarafından piyasadan sistematik olarak geri çekilmesine yol açan tıbbi cihazın özelliğine ve performansına bağlı teknik ve tıbbi sebepler.</a:t>
            </a:r>
          </a:p>
          <a:p>
            <a:pPr algn="just"/>
            <a:endParaRPr lang="tr-TR" sz="3700" dirty="0" smtClean="0"/>
          </a:p>
          <a:p>
            <a:pPr algn="just"/>
            <a:r>
              <a:rPr lang="tr-TR" sz="3700" dirty="0" smtClean="0"/>
              <a:t>(2) Birinci fıkrada belirtilen durumlar hakkında ilgili sağlık personeli ve/veya sağlık kuruluşu tarafından Bakanlığa derhâl bilgi verilir. Bakanlık, gerekli önlemlerin alınmasını sağlamak üzere, söz konusu olay hakkında imalatçıyı veya yetkili temsilcisini bilgilendirir.</a:t>
            </a:r>
          </a:p>
          <a:p>
            <a:pPr algn="just"/>
            <a:endParaRPr lang="tr-TR" sz="3700" dirty="0" smtClean="0"/>
          </a:p>
          <a:p>
            <a:pPr algn="just"/>
            <a:r>
              <a:rPr lang="tr-TR" sz="3700" dirty="0" smtClean="0"/>
              <a:t>(3) Bakanlık, mümkün olması halinde imalatçı veya yetkili temsilci ile birlikte gerekli değerlendirmeleri yaptıktan sonra, 8 inci maddedeki hususlar saklı kalmak kaydıyla, bu maddenin birinci fıkrasında belirtilen olumsuz olaylar ile bunların yeniden ortaya çıkma ihtimalini en aza indirmek için alınmış veya alınması öngörülen tedbirler hakkında Dış Ticaret Müsteşarlığı aracılığıyla veya elektronik ortamda Komisyonu ivedilikle bilgilendirir.</a:t>
            </a: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1124744"/>
            <a:ext cx="8229600" cy="5040560"/>
          </a:xfrm>
        </p:spPr>
        <p:txBody>
          <a:bodyPr>
            <a:normAutofit fontScale="85000" lnSpcReduction="10000"/>
          </a:bodyPr>
          <a:lstStyle/>
          <a:p>
            <a:pPr algn="just">
              <a:buFont typeface="Wingdings" pitchFamily="2" charset="2"/>
              <a:buChar char="q"/>
            </a:pPr>
            <a:r>
              <a:rPr lang="tr-TR" sz="1700" b="1" dirty="0" smtClean="0"/>
              <a:t>BİRİNCİ BÖLÜM</a:t>
            </a:r>
          </a:p>
          <a:p>
            <a:pPr algn="just">
              <a:buNone/>
            </a:pPr>
            <a:r>
              <a:rPr lang="tr-TR" sz="1700" dirty="0" smtClean="0"/>
              <a:t>     Amaç, Kapsam, Dayanak ve Tanımlar</a:t>
            </a:r>
          </a:p>
          <a:p>
            <a:pPr algn="just">
              <a:buNone/>
            </a:pPr>
            <a:endParaRPr lang="tr-TR" sz="1700" dirty="0" smtClean="0"/>
          </a:p>
          <a:p>
            <a:pPr algn="just">
              <a:buFont typeface="Wingdings" pitchFamily="2" charset="2"/>
              <a:buChar char="q"/>
            </a:pPr>
            <a:r>
              <a:rPr lang="tr-TR" sz="1700" b="1" dirty="0" smtClean="0"/>
              <a:t>İKİNCİ BÖLÜM</a:t>
            </a:r>
          </a:p>
          <a:p>
            <a:pPr algn="just">
              <a:buNone/>
            </a:pPr>
            <a:r>
              <a:rPr lang="tr-TR" sz="1700" dirty="0" smtClean="0"/>
              <a:t>     Piyasaya Arz ve Hizmete Sunum, Temel Gerekler, Serbest Dolaşım,Özel Amaçlı Cihazlar, Uyumlaştırılmış Standartlara Uygunluk ve Korumaya İlişkin Tedbirler</a:t>
            </a:r>
          </a:p>
          <a:p>
            <a:pPr algn="just">
              <a:buNone/>
            </a:pPr>
            <a:endParaRPr lang="tr-TR" sz="1700" dirty="0" smtClean="0"/>
          </a:p>
          <a:p>
            <a:pPr algn="just">
              <a:buFont typeface="Wingdings" pitchFamily="2" charset="2"/>
              <a:buChar char="q"/>
            </a:pPr>
            <a:r>
              <a:rPr lang="tr-TR" sz="1700" b="1" dirty="0" smtClean="0"/>
              <a:t>ÜÇÜNCÜ BÖLÜM</a:t>
            </a:r>
          </a:p>
          <a:p>
            <a:pPr algn="just">
              <a:buNone/>
            </a:pPr>
            <a:r>
              <a:rPr lang="tr-TR" sz="1700" dirty="0" smtClean="0"/>
              <a:t>     Sınıflandırma, Uyarı Sistemi, Uygunluk Değerlendirme İşlemleri, Sistemler, İşlem    Paketleri ve Sterilizasyon İçin Özel Yöntemler ve İstisnaî Durum Bildirimleri</a:t>
            </a:r>
          </a:p>
          <a:p>
            <a:pPr>
              <a:buNone/>
            </a:pPr>
            <a:endParaRPr lang="tr-TR" sz="1700" dirty="0" smtClean="0"/>
          </a:p>
          <a:p>
            <a:pPr>
              <a:buFont typeface="Wingdings" pitchFamily="2" charset="2"/>
              <a:buChar char="q"/>
            </a:pPr>
            <a:r>
              <a:rPr lang="tr-TR" sz="1700" b="1" dirty="0" smtClean="0"/>
              <a:t>DÖRDÜNCÜ BÖLÜM</a:t>
            </a:r>
          </a:p>
          <a:p>
            <a:pPr>
              <a:buNone/>
            </a:pPr>
            <a:r>
              <a:rPr lang="tr-TR" sz="1700" dirty="0" smtClean="0"/>
              <a:t>     Kayıt Sistemi, Klinik Araştırmalar, Onaylanmış Kuruluş ve CE İşaretlemesi</a:t>
            </a:r>
          </a:p>
          <a:p>
            <a:pPr>
              <a:buNone/>
            </a:pPr>
            <a:endParaRPr lang="tr-TR" sz="1700" b="1" dirty="0" smtClean="0"/>
          </a:p>
          <a:p>
            <a:pPr>
              <a:buFont typeface="Wingdings" pitchFamily="2" charset="2"/>
              <a:buChar char="q"/>
            </a:pPr>
            <a:r>
              <a:rPr lang="tr-TR" sz="1700" b="1" dirty="0" smtClean="0"/>
              <a:t>BEŞİNCİ BÖLÜM</a:t>
            </a:r>
          </a:p>
          <a:p>
            <a:pPr>
              <a:buNone/>
            </a:pPr>
            <a:r>
              <a:rPr lang="tr-TR" sz="1700" dirty="0" smtClean="0"/>
              <a:t>     Çeşitli Hükümler (Ret veya sınırlama kararları, Gizlilik, Danışma komisyonları, Diğer mevzuata uyum)</a:t>
            </a:r>
          </a:p>
          <a:p>
            <a:pPr>
              <a:buNone/>
            </a:pPr>
            <a:endParaRPr lang="tr-TR" sz="1700" dirty="0" smtClean="0"/>
          </a:p>
          <a:p>
            <a:pPr>
              <a:buFont typeface="Wingdings" pitchFamily="2" charset="2"/>
              <a:buChar char="q"/>
            </a:pPr>
            <a:r>
              <a:rPr lang="tr-TR" sz="1700" b="1" dirty="0" smtClean="0"/>
              <a:t>ALTINCI BÖLÜM</a:t>
            </a:r>
          </a:p>
          <a:p>
            <a:pPr>
              <a:buNone/>
            </a:pPr>
            <a:r>
              <a:rPr lang="tr-TR" sz="1700" dirty="0" smtClean="0"/>
              <a:t>     Son Hükümler (Kullanım güvenliği, Aykırı davranışlar hakkında uygulanacak hükümler, Uyumlaştırılan Avrupa Birliği mevzuatı, Atıflar, Yürürlükten kaldırılan yönetmelik )</a:t>
            </a:r>
          </a:p>
          <a:p>
            <a:pPr>
              <a:buNone/>
            </a:pPr>
            <a:endParaRPr lang="tr-TR" dirty="0"/>
          </a:p>
        </p:txBody>
      </p:sp>
      <p:sp>
        <p:nvSpPr>
          <p:cNvPr id="3" name="2 Başlık"/>
          <p:cNvSpPr>
            <a:spLocks noGrp="1"/>
          </p:cNvSpPr>
          <p:nvPr>
            <p:ph type="title"/>
          </p:nvPr>
        </p:nvSpPr>
        <p:spPr/>
        <p:txBody>
          <a:bodyPr>
            <a:normAutofit/>
          </a:bodyPr>
          <a:lstStyle/>
          <a:p>
            <a:pPr algn="ctr"/>
            <a:r>
              <a:rPr lang="tr-TR" sz="3200" dirty="0" smtClean="0">
                <a:solidFill>
                  <a:srgbClr val="7030A0"/>
                </a:solidFill>
              </a:rPr>
              <a:t>Yönetmeliğin Bölümleri</a:t>
            </a:r>
            <a:endParaRPr lang="tr-TR" sz="3200" dirty="0">
              <a:solidFill>
                <a:srgbClr val="7030A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323528" y="1916833"/>
            <a:ext cx="8507288" cy="3384376"/>
          </a:xfrm>
        </p:spPr>
        <p:txBody>
          <a:bodyPr/>
          <a:lstStyle/>
          <a:p>
            <a:pPr algn="just">
              <a:buFont typeface="Wingdings" pitchFamily="2" charset="2"/>
              <a:buChar char="v"/>
            </a:pPr>
            <a:r>
              <a:rPr lang="tr-TR" dirty="0" smtClean="0"/>
              <a:t>   	</a:t>
            </a:r>
            <a:r>
              <a:rPr lang="tr-TR" sz="2400" dirty="0" smtClean="0"/>
              <a:t>Sağlık tesislerimizde Biyomedikal </a:t>
            </a:r>
            <a:r>
              <a:rPr lang="tr-TR" sz="2400" dirty="0" err="1" smtClean="0"/>
              <a:t>Materyovijilans</a:t>
            </a:r>
            <a:r>
              <a:rPr lang="tr-TR" sz="2400" dirty="0" smtClean="0"/>
              <a:t> sorumlu personeli tarafından, PGD prosedürleri kapsamında biyomedikal cihazların Olumsuz Olay Bildirimleri </a:t>
            </a:r>
            <a:r>
              <a:rPr lang="tr-TR" sz="2400" b="1" dirty="0" smtClean="0"/>
              <a:t>Türkiye İlaç ve Tıbbi Cihaz Kurumuna </a:t>
            </a:r>
            <a:r>
              <a:rPr lang="tr-TR" sz="2400" dirty="0" smtClean="0"/>
              <a:t>gönderilmektedir.</a:t>
            </a:r>
            <a:endParaRPr lang="tr-TR"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92696"/>
            <a:ext cx="8229600" cy="5314595"/>
          </a:xfrm>
        </p:spPr>
        <p:txBody>
          <a:bodyPr>
            <a:normAutofit/>
          </a:bodyPr>
          <a:lstStyle/>
          <a:p>
            <a:pPr algn="just"/>
            <a:r>
              <a:rPr lang="tr-TR" sz="1600" b="1" dirty="0" smtClean="0"/>
              <a:t>Uygunluk değerlendirme işlemleri</a:t>
            </a:r>
          </a:p>
          <a:p>
            <a:pPr algn="just">
              <a:buNone/>
            </a:pPr>
            <a:r>
              <a:rPr lang="tr-TR" sz="1600" b="1" dirty="0" smtClean="0"/>
              <a:t>    MADDE 11 –</a:t>
            </a:r>
            <a:r>
              <a:rPr lang="tr-TR" sz="1600" dirty="0" smtClean="0"/>
              <a:t> (1) Uygunluk değerlendirme işlemlerinde bu maddede belirtilen hususlar dikkate alınır.</a:t>
            </a:r>
          </a:p>
          <a:p>
            <a:pPr algn="just">
              <a:buNone/>
            </a:pPr>
            <a:r>
              <a:rPr lang="tr-TR" sz="1600" dirty="0" smtClean="0"/>
              <a:t>    Bu maddede imalatçı firmanın cihazlara CE belgesi iliştirmesi için yapması gereken işlemlerden bahsedilmektedir.</a:t>
            </a:r>
          </a:p>
          <a:p>
            <a:pPr algn="just">
              <a:buNone/>
            </a:pPr>
            <a:endParaRPr lang="tr-TR" sz="1600" dirty="0" smtClean="0"/>
          </a:p>
          <a:p>
            <a:pPr algn="just"/>
            <a:r>
              <a:rPr lang="tr-TR" sz="1600" b="1" dirty="0" smtClean="0"/>
              <a:t>Sistemler, işlem paketleri ve sterilizasyon için özel yöntemler</a:t>
            </a:r>
          </a:p>
          <a:p>
            <a:pPr algn="just">
              <a:buNone/>
            </a:pPr>
            <a:r>
              <a:rPr lang="tr-TR" sz="1600" b="1" dirty="0" smtClean="0"/>
              <a:t>    MADDE 12 –</a:t>
            </a:r>
            <a:r>
              <a:rPr lang="tr-TR" sz="1600" dirty="0" smtClean="0"/>
              <a:t> (1) 11 inci madde hükümleri çerçevesinde CE işareti iliştirilen tıbbi cihazlar, bir işlem paketi veya cihaz sistemi halinde piyasaya arz amacıyla bir araya getirildiğinde bu madde hükümleri uygulanır.</a:t>
            </a:r>
          </a:p>
          <a:p>
            <a:pPr algn="just">
              <a:buNone/>
            </a:pPr>
            <a:endParaRPr lang="tr-TR" sz="1600" dirty="0" smtClean="0"/>
          </a:p>
          <a:p>
            <a:pPr algn="just">
              <a:buNone/>
            </a:pPr>
            <a:r>
              <a:rPr lang="tr-TR" sz="1600" dirty="0" smtClean="0"/>
              <a:t>    (2) Bu maddenin birinci fıkrasında belirtilen şartların yerine getirilmemesi durumunda, bir işlem paketi veya cihaz sisteminin CE işareti taşımayan cihazlarla birleşmesi veya seçilmiş cihaz kombinasyonunun gerçek kullanım amacıyla uyumlu olmaması hallerinde, bu cihaz kombinasyonları tek bir tıbbi cihaz olarak işlem görür ve 11 inci maddenin ilgili hükümleri uygulanır.</a:t>
            </a:r>
          </a:p>
          <a:p>
            <a:pPr algn="just">
              <a:buNone/>
            </a:pPr>
            <a:endParaRPr lang="tr-TR" sz="1600" dirty="0" smtClean="0"/>
          </a:p>
          <a:p>
            <a:pPr algn="just">
              <a:buNone/>
            </a:pPr>
            <a:r>
              <a:rPr lang="tr-TR" sz="1600" dirty="0" smtClean="0"/>
              <a:t>    Ayrıca bu maddede cihazların piyasaya arz edilmesi için cihazları sterilize eden gerçek veya tüzel kişilerin takip etmesi gereken işlemler açıklanmıştır.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323528" y="620688"/>
            <a:ext cx="8363272" cy="5386603"/>
          </a:xfrm>
        </p:spPr>
        <p:txBody>
          <a:bodyPr>
            <a:normAutofit fontScale="92500" lnSpcReduction="10000"/>
          </a:bodyPr>
          <a:lstStyle/>
          <a:p>
            <a:pPr algn="just">
              <a:buNone/>
            </a:pPr>
            <a:r>
              <a:rPr lang="tr-TR" sz="1800" b="1" dirty="0" smtClean="0"/>
              <a:t>    Sınıflandırma ve istisnaî durumlarla ilgili bildirimler</a:t>
            </a:r>
            <a:endParaRPr lang="tr-TR" sz="1800" dirty="0" smtClean="0"/>
          </a:p>
          <a:p>
            <a:pPr algn="just">
              <a:buNone/>
            </a:pPr>
            <a:r>
              <a:rPr lang="tr-TR" sz="1800" b="1" dirty="0" smtClean="0"/>
              <a:t>    MADDE 13 –</a:t>
            </a:r>
            <a:r>
              <a:rPr lang="tr-TR" sz="1800" dirty="0" smtClean="0"/>
              <a:t> (1) Bakanlık;</a:t>
            </a:r>
          </a:p>
          <a:p>
            <a:pPr algn="just">
              <a:buNone/>
            </a:pPr>
            <a:r>
              <a:rPr lang="tr-TR" sz="1800" dirty="0" smtClean="0"/>
              <a:t>   a) Ek </a:t>
            </a:r>
            <a:r>
              <a:rPr lang="tr-TR" sz="1800" dirty="0" err="1" smtClean="0"/>
              <a:t>IX’da</a:t>
            </a:r>
            <a:r>
              <a:rPr lang="tr-TR" sz="1800" dirty="0" smtClean="0"/>
              <a:t> belirtilen sınıflandırma kurallarının belirli bir tıbbi cihaza veya tıbbi cihaz grubuna uygulanması sırasında tereddüt hâsıl olup bir karar verilmesi gerektiğinde;</a:t>
            </a:r>
          </a:p>
          <a:p>
            <a:pPr algn="just"/>
            <a:endParaRPr lang="tr-TR" sz="1800" dirty="0" smtClean="0"/>
          </a:p>
          <a:p>
            <a:pPr algn="just">
              <a:buNone/>
            </a:pPr>
            <a:r>
              <a:rPr lang="tr-TR" sz="1800" dirty="0" smtClean="0"/>
              <a:t>    b) Bir tıbbi cihazın veya tıbbi cihaz grubunun, Ek IX hükümlerine istisna olarak, başka bir sınıf içinde değerlendirilmesi gerektiğinde;</a:t>
            </a:r>
          </a:p>
          <a:p>
            <a:pPr algn="just">
              <a:buNone/>
            </a:pPr>
            <a:r>
              <a:rPr lang="tr-TR" sz="1800" dirty="0" smtClean="0"/>
              <a:t> </a:t>
            </a:r>
          </a:p>
          <a:p>
            <a:pPr algn="just">
              <a:buNone/>
            </a:pPr>
            <a:r>
              <a:rPr lang="tr-TR" sz="1800" dirty="0" smtClean="0"/>
              <a:t>    c) Tıbbi cihazın veya tıbbi cihaz grubunun uygunluğunun, 11 inci madde hükümlerine istisna olarak, söz konusu maddede belirtilen yöntemlerden sadece birinin uygulanmasıyla sağlanması gerektiğinde;</a:t>
            </a:r>
          </a:p>
          <a:p>
            <a:pPr algn="just"/>
            <a:endParaRPr lang="tr-TR" sz="1800" dirty="0" smtClean="0"/>
          </a:p>
          <a:p>
            <a:pPr algn="just">
              <a:buNone/>
            </a:pPr>
            <a:r>
              <a:rPr lang="tr-TR" sz="1800" dirty="0" smtClean="0"/>
              <a:t>    ç) Belirli bir ürün veya ürün grubunun, 3 üncü maddenin birinci fıkrasının (a), (d), (g), (ı) veya (o) bentlerinde yer alan tanımlardan herhangi birine girip girmediğine ilişkin bir karar almak gerektiğinde;</a:t>
            </a:r>
          </a:p>
          <a:p>
            <a:pPr algn="just"/>
            <a:endParaRPr lang="tr-TR" sz="1800" dirty="0" smtClean="0"/>
          </a:p>
          <a:p>
            <a:pPr algn="just">
              <a:buNone/>
            </a:pPr>
            <a:r>
              <a:rPr lang="tr-TR" sz="1800" dirty="0" smtClean="0"/>
              <a:t>    konu ile ilgili talebini, gerekçeleriyle birlikte gerekli tedbirlerin alınması için Dış Ticaret Müsteşarlığı aracılığıyla veya elektronik ortamda Komisyona bildirir.</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sz="1600" b="1" dirty="0" smtClean="0"/>
              <a:t>Kayıt sistemi</a:t>
            </a:r>
            <a:endParaRPr lang="tr-TR" sz="1600" dirty="0" smtClean="0"/>
          </a:p>
          <a:p>
            <a:pPr>
              <a:buNone/>
            </a:pPr>
            <a:r>
              <a:rPr lang="tr-TR" sz="1600" b="1" dirty="0" smtClean="0"/>
              <a:t>     MADDE 14 –</a:t>
            </a:r>
            <a:r>
              <a:rPr lang="tr-TR" sz="1600" dirty="0" smtClean="0"/>
              <a:t> (1) Bakanlık, bu maddede belirtilen esaslara göre piyasaya arz edilmiş olan tıbbi cihazları ve bu cihazların piyasaya arzından sorumlu kişilerin kayıtlarını tutar.</a:t>
            </a:r>
          </a:p>
          <a:p>
            <a:pPr>
              <a:buNone/>
            </a:pPr>
            <a:endParaRPr lang="tr-TR" sz="1600" dirty="0" smtClean="0"/>
          </a:p>
          <a:p>
            <a:r>
              <a:rPr lang="tr-TR" sz="1600" b="1" dirty="0" smtClean="0"/>
              <a:t>Klinik araştırmalar</a:t>
            </a:r>
            <a:endParaRPr lang="tr-TR" sz="1600" dirty="0" smtClean="0"/>
          </a:p>
          <a:p>
            <a:pPr>
              <a:buNone/>
            </a:pPr>
            <a:r>
              <a:rPr lang="tr-TR" sz="1600" b="1" dirty="0" smtClean="0"/>
              <a:t>     MADDE 15’te </a:t>
            </a:r>
            <a:r>
              <a:rPr lang="tr-TR" sz="1600" dirty="0" smtClean="0"/>
              <a:t>İmalatçı veya yetkili temsilcinin, klinik araştırma amaçlı cihazlar için izlemesi gereken yollar anlatılmıştır.</a:t>
            </a:r>
          </a:p>
          <a:p>
            <a:pPr>
              <a:buNone/>
            </a:pPr>
            <a:r>
              <a:rPr lang="tr-TR" sz="1600" dirty="0" smtClean="0"/>
              <a:t>      Klinik araştırmanın amacı;</a:t>
            </a:r>
          </a:p>
          <a:p>
            <a:pPr>
              <a:buNone/>
            </a:pPr>
            <a:r>
              <a:rPr lang="tr-TR" sz="1600" dirty="0" smtClean="0"/>
              <a:t>     - Tıbbi cihazın normal kullanım koşullarındaki performansının Ek </a:t>
            </a:r>
            <a:r>
              <a:rPr lang="tr-TR" sz="1600" dirty="0" err="1" smtClean="0"/>
              <a:t>I’in</a:t>
            </a:r>
            <a:r>
              <a:rPr lang="tr-TR" sz="1600" dirty="0" smtClean="0"/>
              <a:t> (3) numaralı kısmına göre uygunluğunun değerlendirilmesi,</a:t>
            </a:r>
          </a:p>
          <a:p>
            <a:pPr>
              <a:buNone/>
            </a:pPr>
            <a:r>
              <a:rPr lang="tr-TR" sz="1600" dirty="0" smtClean="0"/>
              <a:t>    - Normal kullanım koşullarındaki istenmeyen herhangi bir yan etkiyi ve bu etkinin tıbbi cihazın amaçlanan performansıyla kıyaslandığında kabul edilebilir bir risk oluşturup oluşturmadığının değerlendirilmesidir.</a:t>
            </a:r>
          </a:p>
          <a:p>
            <a:pPr>
              <a:buNone/>
            </a:pPr>
            <a:r>
              <a:rPr lang="tr-TR" sz="1600" dirty="0" smtClean="0"/>
              <a:t> </a:t>
            </a:r>
          </a:p>
          <a:p>
            <a:endParaRPr lang="tr-TR" dirty="0"/>
          </a:p>
        </p:txBody>
      </p:sp>
      <p:sp>
        <p:nvSpPr>
          <p:cNvPr id="3" name="2 Başlık"/>
          <p:cNvSpPr>
            <a:spLocks noGrp="1"/>
          </p:cNvSpPr>
          <p:nvPr>
            <p:ph type="title"/>
          </p:nvPr>
        </p:nvSpPr>
        <p:spPr>
          <a:xfrm>
            <a:off x="179512" y="620688"/>
            <a:ext cx="8229600" cy="1143000"/>
          </a:xfrm>
        </p:spPr>
        <p:txBody>
          <a:bodyPr>
            <a:normAutofit fontScale="90000"/>
          </a:bodyPr>
          <a:lstStyle/>
          <a:p>
            <a:pPr algn="ctr"/>
            <a:r>
              <a:rPr lang="tr-TR" sz="2700" dirty="0" smtClean="0">
                <a:solidFill>
                  <a:srgbClr val="7030A0"/>
                </a:solidFill>
              </a:rPr>
              <a:t>DÖRDÜNCÜ BÖLÜM</a:t>
            </a:r>
            <a:br>
              <a:rPr lang="tr-TR" sz="2700" dirty="0" smtClean="0">
                <a:solidFill>
                  <a:srgbClr val="7030A0"/>
                </a:solidFill>
              </a:rPr>
            </a:br>
            <a:r>
              <a:rPr lang="tr-TR" sz="2700" dirty="0" smtClean="0">
                <a:solidFill>
                  <a:srgbClr val="7030A0"/>
                </a:solidFill>
              </a:rPr>
              <a:t>     Kayıt Sistemi, Klinik Araştırmalar, Onaylanmış Kuruluş ve CE İşaretlemesi</a:t>
            </a:r>
            <a:r>
              <a:rPr lang="tr-TR" sz="4400" dirty="0" smtClean="0"/>
              <a:t/>
            </a:r>
            <a:br>
              <a:rPr lang="tr-TR" sz="4400" dirty="0" smtClean="0"/>
            </a:b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836712"/>
            <a:ext cx="8229600" cy="5170579"/>
          </a:xfrm>
        </p:spPr>
        <p:txBody>
          <a:bodyPr>
            <a:normAutofit/>
          </a:bodyPr>
          <a:lstStyle/>
          <a:p>
            <a:pPr algn="just"/>
            <a:r>
              <a:rPr lang="tr-TR" sz="1500" b="1" dirty="0" smtClean="0"/>
              <a:t>Onaylanmış kuruluş</a:t>
            </a:r>
            <a:endParaRPr lang="tr-TR" sz="1500" dirty="0" smtClean="0"/>
          </a:p>
          <a:p>
            <a:pPr algn="just">
              <a:buNone/>
            </a:pPr>
            <a:r>
              <a:rPr lang="tr-TR" sz="1500" b="1" dirty="0" smtClean="0"/>
              <a:t>     MADDE 16 –</a:t>
            </a:r>
            <a:r>
              <a:rPr lang="tr-TR" sz="1500" dirty="0" smtClean="0"/>
              <a:t> (1) 11 inci maddede belirtilen görevleri ve kendilerine verilmiş özel görevleri yerine getirebilecek kuruluşlar Bakanlığa müracaat eder. Bakanlık, onaylanmış kuruluş adaylarını bu maddede belirtilen hususlar doğrultusunda değerlendirerek uygun bulunanları Komisyona bildirilmek üzere Dış Ticaret Müsteşarlığına iletir. Komisyon tarafından kimlik numarası verilmesinin ardından Bakanlığın onaylanmış kuruluş görevlendirmesine dair kararı Resmî Gazete’de yayımlanır ve onaylanmış kuruluş faaliyete başlar.</a:t>
            </a:r>
          </a:p>
          <a:p>
            <a:pPr algn="just">
              <a:buNone/>
            </a:pPr>
            <a:endParaRPr lang="tr-TR" sz="1500" dirty="0" smtClean="0"/>
          </a:p>
          <a:p>
            <a:pPr algn="just"/>
            <a:r>
              <a:rPr lang="tr-TR" sz="1400" b="1" dirty="0" smtClean="0"/>
              <a:t>CE işaretlemesi</a:t>
            </a:r>
            <a:endParaRPr lang="tr-TR" sz="1400" dirty="0" smtClean="0"/>
          </a:p>
          <a:p>
            <a:pPr algn="just">
              <a:buNone/>
            </a:pPr>
            <a:r>
              <a:rPr lang="tr-TR" sz="1400" b="1" dirty="0" smtClean="0"/>
              <a:t>     MADDE 17 –</a:t>
            </a:r>
            <a:r>
              <a:rPr lang="tr-TR" sz="1400" dirty="0" smtClean="0"/>
              <a:t>  CE işaretinin iliştirilmesinde, dikkat edilmesi gereken hususlar açıklanmıştır.</a:t>
            </a:r>
          </a:p>
          <a:p>
            <a:pPr algn="just">
              <a:buNone/>
            </a:pPr>
            <a:r>
              <a:rPr lang="tr-TR" sz="1400" b="1" dirty="0" smtClean="0"/>
              <a:t>     Usulsüz olarak iliştirilmiş CE işareti</a:t>
            </a:r>
            <a:endParaRPr lang="tr-TR" sz="1400" dirty="0" smtClean="0"/>
          </a:p>
          <a:p>
            <a:pPr algn="just">
              <a:buNone/>
            </a:pPr>
            <a:r>
              <a:rPr lang="tr-TR" sz="1400" b="1" dirty="0" smtClean="0"/>
              <a:t>     MADDE 18 –</a:t>
            </a:r>
            <a:r>
              <a:rPr lang="tr-TR" sz="1400" dirty="0" smtClean="0"/>
              <a:t> (1) CE işaretinin usulsüz olarak tıbbi cihaza iliştirilmiş olduğunun veya hiç iliştirilmediğinin tespit edilmesi halinde 8 inci madde hükümleri saklı kalmak kaydıyla; imalatçı veya yetkili temsilcisi, Bakanlıkça belirlenen şartlar çerçevesinde ihlâle son vermek zorundadır. İhlâlin devamı halinde Bakanlık, tıbbi cihazın piyasaya arzını kısıtlayıcı veya yasaklayıcı gerekli bütün tedbirleri alarak, tıbbi cihazın piyasadan çekilmesini sağlar.</a:t>
            </a:r>
          </a:p>
          <a:p>
            <a:pPr algn="just">
              <a:buNone/>
            </a:pPr>
            <a:endParaRPr lang="tr-TR" sz="1400" dirty="0" smtClean="0"/>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pPr algn="just"/>
            <a:r>
              <a:rPr lang="tr-TR" sz="1400" b="1" dirty="0" smtClean="0"/>
              <a:t>Ret veya sınırlama kararları</a:t>
            </a:r>
            <a:endParaRPr lang="tr-TR" sz="1400" dirty="0" smtClean="0"/>
          </a:p>
          <a:p>
            <a:pPr algn="just">
              <a:buNone/>
            </a:pPr>
            <a:r>
              <a:rPr lang="tr-TR" sz="1400" b="1" dirty="0" smtClean="0"/>
              <a:t>     MADDE 19 –</a:t>
            </a:r>
            <a:r>
              <a:rPr lang="tr-TR" sz="1400" dirty="0" smtClean="0"/>
              <a:t> (1) Bakanlıkça bu Yönetmeliğin uygulanması sırasında,</a:t>
            </a:r>
          </a:p>
          <a:p>
            <a:pPr algn="just">
              <a:buNone/>
            </a:pPr>
            <a:r>
              <a:rPr lang="tr-TR" sz="1400" dirty="0" smtClean="0"/>
              <a:t>     a) Tıbbi cihazın piyasaya arzına, hizmete sunulmasına veya klinik araştırmalara yönelik ret veya sınırlayıcı nitelikte alınan kararlar,</a:t>
            </a:r>
          </a:p>
          <a:p>
            <a:pPr algn="just">
              <a:buNone/>
            </a:pPr>
            <a:r>
              <a:rPr lang="tr-TR" sz="1400" dirty="0" smtClean="0"/>
              <a:t>     b) Tıbbi cihazların piyasadan çekilmesine ilişkin olarak alınan kararlar,</a:t>
            </a:r>
          </a:p>
          <a:p>
            <a:pPr algn="just">
              <a:buNone/>
            </a:pPr>
            <a:r>
              <a:rPr lang="tr-TR" sz="1400" dirty="0" smtClean="0"/>
              <a:t>     gerekçeleri ile birlikte açıkça belirtilir.</a:t>
            </a:r>
          </a:p>
          <a:p>
            <a:pPr algn="just">
              <a:buNone/>
            </a:pPr>
            <a:r>
              <a:rPr lang="tr-TR" sz="1400" dirty="0" smtClean="0"/>
              <a:t>     (3) Tıbbi cihaz(</a:t>
            </a:r>
            <a:r>
              <a:rPr lang="tr-TR" sz="1400" dirty="0" err="1" smtClean="0"/>
              <a:t>lar</a:t>
            </a:r>
            <a:r>
              <a:rPr lang="tr-TR" sz="1400" dirty="0" smtClean="0"/>
              <a:t>)a ilişkin ret veya sınırlama ya da piyasadan çekme iş ve işlemleri ile ilgili olarak ayrıca, Kanun ile 25/6/2007 tarihli ve 26563 sayılı Resmî Gazete’de yayımlanan Sağlık Bakanlığınca Yapılacak </a:t>
            </a:r>
            <a:r>
              <a:rPr lang="tr-TR" sz="1400" b="1" dirty="0" smtClean="0"/>
              <a:t>Piyasa Gözetimi ve Denetiminin Usul ve Esasları</a:t>
            </a:r>
            <a:r>
              <a:rPr lang="tr-TR" sz="1400" dirty="0" smtClean="0"/>
              <a:t> Hakkında Yönetmelik hükümleri de uygulanır.</a:t>
            </a:r>
          </a:p>
          <a:p>
            <a:pPr algn="just">
              <a:buNone/>
            </a:pPr>
            <a:endParaRPr lang="tr-TR" sz="1400" dirty="0" smtClean="0"/>
          </a:p>
          <a:p>
            <a:pPr algn="just"/>
            <a:r>
              <a:rPr lang="tr-TR" sz="1500" b="1" dirty="0" smtClean="0"/>
              <a:t>Gizlilik</a:t>
            </a:r>
            <a:endParaRPr lang="tr-TR" sz="1500" dirty="0" smtClean="0"/>
          </a:p>
          <a:p>
            <a:pPr algn="just">
              <a:buNone/>
            </a:pPr>
            <a:r>
              <a:rPr lang="tr-TR" sz="1500" b="1" dirty="0" smtClean="0"/>
              <a:t>     MADDE 20 –</a:t>
            </a:r>
            <a:r>
              <a:rPr lang="tr-TR" sz="1500" dirty="0" smtClean="0"/>
              <a:t> (1) Bakanlık, onaylanmış kuruluş ve bu Yönetmeliğin uygulanmasına katılan bütün taraflar, görevlerini yerine getirirken temin ettikleri bütün bilgilerin gizliliğini sağlar. Ancak, Bakanlığın diğer ülke yetkili kuruluşları ve onaylanmış kuruluşlar ile karşılıklı bilgi paylaşımı ve uyarı sistemi kapsamındaki yükümlülükleri saklıdır. Ayrıca gizlilik mahiyetine haiz bu bilgiler, kamu sağlığının ve düzeninin gerektirdiği hallerde, adlî ve ilgili üst mercilerin talebi üzerine, Bakanlığa bilgi verilmek suretiyle açıklanabilir.</a:t>
            </a:r>
          </a:p>
          <a:p>
            <a:endParaRPr lang="tr-TR" dirty="0"/>
          </a:p>
        </p:txBody>
      </p:sp>
      <p:sp>
        <p:nvSpPr>
          <p:cNvPr id="3" name="2 Başlık"/>
          <p:cNvSpPr>
            <a:spLocks noGrp="1"/>
          </p:cNvSpPr>
          <p:nvPr>
            <p:ph type="title"/>
          </p:nvPr>
        </p:nvSpPr>
        <p:spPr>
          <a:xfrm>
            <a:off x="467544" y="620688"/>
            <a:ext cx="8229600" cy="1143000"/>
          </a:xfrm>
        </p:spPr>
        <p:txBody>
          <a:bodyPr>
            <a:normAutofit fontScale="90000"/>
          </a:bodyPr>
          <a:lstStyle/>
          <a:p>
            <a:pPr algn="ctr"/>
            <a:r>
              <a:rPr lang="tr-TR" sz="2700" dirty="0" smtClean="0">
                <a:solidFill>
                  <a:srgbClr val="7030A0"/>
                </a:solidFill>
              </a:rPr>
              <a:t>BEŞİNCİ BÖLÜM</a:t>
            </a:r>
            <a:br>
              <a:rPr lang="tr-TR" sz="2700" dirty="0" smtClean="0">
                <a:solidFill>
                  <a:srgbClr val="7030A0"/>
                </a:solidFill>
              </a:rPr>
            </a:br>
            <a:r>
              <a:rPr lang="tr-TR" sz="2700" dirty="0" smtClean="0">
                <a:solidFill>
                  <a:srgbClr val="7030A0"/>
                </a:solidFill>
              </a:rPr>
              <a:t>     Çeşitli Hükümler (Ret veya sınırlama kararları, Gizlilik, Danışma komisyonları, Diğer mevzuata uyum)</a:t>
            </a:r>
            <a:r>
              <a:rPr lang="tr-TR" sz="4400" dirty="0" smtClean="0"/>
              <a:t/>
            </a:r>
            <a:br>
              <a:rPr lang="tr-TR" sz="4400" dirty="0" smtClean="0"/>
            </a:b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r>
              <a:rPr lang="tr-TR" sz="1400" b="1" dirty="0" smtClean="0"/>
              <a:t>Danışma komisyonları</a:t>
            </a:r>
            <a:endParaRPr lang="tr-TR" sz="1400" dirty="0" smtClean="0"/>
          </a:p>
          <a:p>
            <a:pPr algn="just">
              <a:buNone/>
            </a:pPr>
            <a:r>
              <a:rPr lang="tr-TR" sz="1400" b="1" dirty="0" smtClean="0"/>
              <a:t>    MADDE 21 –</a:t>
            </a:r>
            <a:r>
              <a:rPr lang="tr-TR" sz="1400" dirty="0" smtClean="0"/>
              <a:t> (1) Bakanlık, tıbbi cihazlar ve standartlar konusunda, bünyesinde bulunan teknik düzenleme ve danışma komisyonları yetersiz kaldığında, yeni danışma komisyonları oluşturabilir. Danışma komisyonlarının oluşturulması, çalışma </a:t>
            </a:r>
            <a:r>
              <a:rPr lang="tr-TR" sz="1400" dirty="0" err="1" smtClean="0"/>
              <a:t>usûl</a:t>
            </a:r>
            <a:r>
              <a:rPr lang="tr-TR" sz="1400" dirty="0" smtClean="0"/>
              <a:t> ve esasları ile görev, yetki ve sorumlulukları Bakanlıkça çıkarılacak Yönerge ile belirlenir.</a:t>
            </a:r>
          </a:p>
          <a:p>
            <a:pPr algn="just"/>
            <a:endParaRPr lang="tr-TR" sz="1400" dirty="0" smtClean="0"/>
          </a:p>
          <a:p>
            <a:pPr algn="just"/>
            <a:r>
              <a:rPr lang="tr-TR" sz="1400" b="1" dirty="0" smtClean="0"/>
              <a:t>Diğer mevzuata uyum</a:t>
            </a:r>
            <a:endParaRPr lang="tr-TR" sz="1400" dirty="0" smtClean="0"/>
          </a:p>
          <a:p>
            <a:pPr algn="just">
              <a:buNone/>
            </a:pPr>
            <a:r>
              <a:rPr lang="tr-TR" sz="1400" b="1" dirty="0" smtClean="0"/>
              <a:t>    MADDE 22 –</a:t>
            </a:r>
            <a:r>
              <a:rPr lang="tr-TR" sz="1400" dirty="0" smtClean="0"/>
              <a:t> (1) Tıbbi cihaz, CE işaretinin iliştirilmesini öngören başka mevzuatın da konusuna giriyor ise, ilgili diğer mevzuat hükümlerine de uygun olmak zorundadır.</a:t>
            </a:r>
          </a:p>
          <a:p>
            <a:pPr algn="just">
              <a:buNone/>
            </a:pPr>
            <a:r>
              <a:rPr lang="tr-TR" sz="1400" dirty="0" smtClean="0"/>
              <a:t>    (2) İlgili diğer mevzuatın bir veya daha fazlası, bir geçiş dönemi boyunca imalatçıya uygulama konusunda seçme hakkı tanıyor ise CE işareti sadece, imalatçının uygulamayı seçtiği mevzuat hükümlerine uygunluğu gösterir. Bu durumda, hangi mevzuatın uygulandığı, tıbbi cihazla birlikte verilen belgelerde, uyarılarda, etiket veya kullanım kılavuzunda belirtilir.</a:t>
            </a:r>
          </a:p>
          <a:p>
            <a:endParaRPr lang="tr-TR" sz="1400" dirty="0" smtClean="0"/>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132856"/>
            <a:ext cx="8229600" cy="3874435"/>
          </a:xfrm>
        </p:spPr>
        <p:txBody>
          <a:bodyPr>
            <a:normAutofit/>
          </a:bodyPr>
          <a:lstStyle/>
          <a:p>
            <a:r>
              <a:rPr lang="tr-TR" sz="1600" b="1" dirty="0" smtClean="0"/>
              <a:t>Kullanım güvenliği</a:t>
            </a:r>
            <a:endParaRPr lang="tr-TR" sz="1600" dirty="0" smtClean="0"/>
          </a:p>
          <a:p>
            <a:pPr algn="just">
              <a:buNone/>
            </a:pPr>
            <a:r>
              <a:rPr lang="tr-TR" sz="1600" b="1" dirty="0" smtClean="0"/>
              <a:t>    MADDE 23 –</a:t>
            </a:r>
            <a:r>
              <a:rPr lang="tr-TR" sz="1600" dirty="0" smtClean="0"/>
              <a:t> </a:t>
            </a:r>
          </a:p>
          <a:p>
            <a:pPr algn="just">
              <a:buNone/>
            </a:pPr>
            <a:r>
              <a:rPr lang="tr-TR" sz="1600" dirty="0" smtClean="0"/>
              <a:t>   (1) Tıbbi cihazlar imalatçının öngördüğü kullanım amacı ve varsa kullanım kılavuzunda belirtilen öneriler dikkate alınarak kullanılır.</a:t>
            </a:r>
          </a:p>
          <a:p>
            <a:pPr algn="just">
              <a:buNone/>
            </a:pPr>
            <a:r>
              <a:rPr lang="tr-TR" sz="1600" dirty="0" smtClean="0"/>
              <a:t>   (2) Kurulum, kalite kontrol testleri, kalibrasyon veya bakım-onarım gerektiren tıbbi cihazlarda söz konusu işlemler imalatçının öngördüğü şekilde gerçekleştirilir.</a:t>
            </a:r>
          </a:p>
          <a:p>
            <a:pPr algn="just">
              <a:buNone/>
            </a:pPr>
            <a:r>
              <a:rPr lang="tr-TR" sz="1600" dirty="0" smtClean="0"/>
              <a:t>   (3) Tıbbi cihazların güvenli kullanımını sağlamak için imalatçının öngördüğü hususlar dikkate alınarak gerekli eğitimler yapılır.</a:t>
            </a:r>
          </a:p>
          <a:p>
            <a:pPr algn="just">
              <a:buNone/>
            </a:pPr>
            <a:endParaRPr lang="tr-TR" sz="1600" dirty="0" smtClean="0"/>
          </a:p>
          <a:p>
            <a:pPr algn="just"/>
            <a:r>
              <a:rPr lang="tr-TR" sz="1600" b="1" dirty="0" smtClean="0"/>
              <a:t>Aykırı davranışlar hakkında uygulanacak hükümler</a:t>
            </a:r>
            <a:endParaRPr lang="tr-TR" sz="1600" dirty="0" smtClean="0"/>
          </a:p>
          <a:p>
            <a:pPr algn="just">
              <a:buNone/>
            </a:pPr>
            <a:r>
              <a:rPr lang="tr-TR" sz="1600" b="1" dirty="0" smtClean="0"/>
              <a:t>    MADDE 24 –</a:t>
            </a:r>
            <a:r>
              <a:rPr lang="tr-TR" sz="1600" dirty="0" smtClean="0"/>
              <a:t> (1) Bu Yönetmelik hükümlerine aykırı davranan ve faaliyet gösterenler hakkında Kanun, 26/9/2004 tarihli ve 5237 sayılı Türk Ceza Kanunu ve ilgili diğer mevzuat hükümleri uygulanır.</a:t>
            </a:r>
          </a:p>
          <a:p>
            <a:endParaRPr lang="tr-TR" dirty="0"/>
          </a:p>
        </p:txBody>
      </p:sp>
      <p:sp>
        <p:nvSpPr>
          <p:cNvPr id="3" name="2 Başlık"/>
          <p:cNvSpPr>
            <a:spLocks noGrp="1"/>
          </p:cNvSpPr>
          <p:nvPr>
            <p:ph type="title"/>
          </p:nvPr>
        </p:nvSpPr>
        <p:spPr>
          <a:xfrm>
            <a:off x="539552" y="980728"/>
            <a:ext cx="8229600" cy="1143000"/>
          </a:xfrm>
        </p:spPr>
        <p:txBody>
          <a:bodyPr>
            <a:normAutofit fontScale="90000"/>
          </a:bodyPr>
          <a:lstStyle/>
          <a:p>
            <a:pPr algn="ctr"/>
            <a:r>
              <a:rPr lang="tr-TR" sz="2700" dirty="0" smtClean="0">
                <a:solidFill>
                  <a:srgbClr val="7030A0"/>
                </a:solidFill>
              </a:rPr>
              <a:t>ALTINCI BÖLÜM</a:t>
            </a:r>
            <a:br>
              <a:rPr lang="tr-TR" sz="2700" dirty="0" smtClean="0">
                <a:solidFill>
                  <a:srgbClr val="7030A0"/>
                </a:solidFill>
              </a:rPr>
            </a:br>
            <a:r>
              <a:rPr lang="tr-TR" sz="2700" dirty="0" smtClean="0">
                <a:solidFill>
                  <a:srgbClr val="7030A0"/>
                </a:solidFill>
              </a:rPr>
              <a:t>     Son Hükümler (Kullanım güvenliği, Aykırı davranışlar hakkında uygulanacak hükümler, Uyumlaştırılan Avrupa Birliği mevzuatı, Atıflar, Yürürlükten kaldırılan yönetmelik )</a:t>
            </a:r>
            <a:r>
              <a:rPr lang="tr-TR" sz="4400" dirty="0" smtClean="0"/>
              <a:t/>
            </a:r>
            <a:br>
              <a:rPr lang="tr-TR" sz="4400" dirty="0" smtClean="0"/>
            </a:b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2348880"/>
            <a:ext cx="8229600" cy="1371607"/>
          </a:xfrm>
        </p:spPr>
        <p:txBody>
          <a:bodyPr>
            <a:normAutofit/>
          </a:bodyPr>
          <a:lstStyle/>
          <a:p>
            <a:pPr algn="ctr">
              <a:buNone/>
            </a:pPr>
            <a:r>
              <a:rPr lang="tr-TR" sz="5400" dirty="0" smtClean="0">
                <a:solidFill>
                  <a:srgbClr val="7030A0"/>
                </a:solidFill>
              </a:rPr>
              <a:t>TEŞEKKÜRLER</a:t>
            </a:r>
            <a:endParaRPr lang="tr-TR" sz="5400"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124744"/>
            <a:ext cx="8229600" cy="4882547"/>
          </a:xfrm>
        </p:spPr>
        <p:txBody>
          <a:bodyPr>
            <a:normAutofit fontScale="92500" lnSpcReduction="20000"/>
          </a:bodyPr>
          <a:lstStyle/>
          <a:p>
            <a:pPr algn="just">
              <a:buNone/>
            </a:pPr>
            <a:r>
              <a:rPr lang="tr-TR" sz="2400" dirty="0" smtClean="0"/>
              <a:t>   	        </a:t>
            </a:r>
          </a:p>
          <a:p>
            <a:pPr algn="just">
              <a:buNone/>
            </a:pPr>
            <a:r>
              <a:rPr lang="tr-TR" sz="2600" b="1" dirty="0" smtClean="0"/>
              <a:t>        Yönetmeliğin Amacı:</a:t>
            </a:r>
            <a:r>
              <a:rPr lang="tr-TR" sz="2600" dirty="0" smtClean="0"/>
              <a:t> </a:t>
            </a:r>
          </a:p>
          <a:p>
            <a:pPr algn="just">
              <a:buNone/>
            </a:pPr>
            <a:endParaRPr lang="tr-TR" sz="2400" dirty="0" smtClean="0"/>
          </a:p>
          <a:p>
            <a:pPr algn="just">
              <a:buNone/>
            </a:pPr>
            <a:r>
              <a:rPr lang="tr-TR" sz="2400" dirty="0" smtClean="0"/>
              <a:t>		</a:t>
            </a:r>
            <a:r>
              <a:rPr lang="tr-TR" sz="2100" dirty="0" smtClean="0"/>
              <a:t>Tıbbi cihaz ve aksesuarlarının taşıması gereken temel gerekleri belirlemek ve bu cihazlar ile aksesuarlarının kullanımı sırasında hastaların, uygulayıcıların, kullanıcıların ve üçüncü şahısların sağlık ve güvenliği açısından ortaya çıkabilecek tehlikelere karşı korunmalarını sağlamak amacıyla;</a:t>
            </a:r>
          </a:p>
          <a:p>
            <a:pPr algn="just">
              <a:buNone/>
            </a:pPr>
            <a:endParaRPr lang="tr-TR" sz="2100" dirty="0" smtClean="0"/>
          </a:p>
          <a:p>
            <a:r>
              <a:rPr lang="tr-TR" sz="2100" dirty="0" smtClean="0"/>
              <a:t>tasarımına </a:t>
            </a:r>
          </a:p>
          <a:p>
            <a:r>
              <a:rPr lang="tr-TR" sz="2100" dirty="0" smtClean="0"/>
              <a:t>sınıflandırılmasına</a:t>
            </a:r>
          </a:p>
          <a:p>
            <a:r>
              <a:rPr lang="tr-TR" sz="2100" dirty="0" smtClean="0"/>
              <a:t>üretimine</a:t>
            </a:r>
          </a:p>
          <a:p>
            <a:r>
              <a:rPr lang="tr-TR" sz="2100" dirty="0" smtClean="0"/>
              <a:t>piyasaya arzına </a:t>
            </a:r>
          </a:p>
          <a:p>
            <a:r>
              <a:rPr lang="tr-TR" sz="2100" dirty="0" smtClean="0"/>
              <a:t>hizmete sunulmasına</a:t>
            </a:r>
          </a:p>
          <a:p>
            <a:r>
              <a:rPr lang="tr-TR" sz="2100" dirty="0" smtClean="0"/>
              <a:t>denetlenmesine </a:t>
            </a:r>
          </a:p>
          <a:p>
            <a:endParaRPr lang="tr-TR" sz="2100" dirty="0" smtClean="0"/>
          </a:p>
          <a:p>
            <a:pPr>
              <a:buNone/>
            </a:pPr>
            <a:r>
              <a:rPr lang="tr-TR" sz="2100" dirty="0" smtClean="0"/>
              <a:t>         ilişkin usul ve esasları düzenlemektir.</a:t>
            </a:r>
            <a:endParaRPr lang="tr-TR" sz="2100" dirty="0"/>
          </a:p>
        </p:txBody>
      </p:sp>
      <p:sp>
        <p:nvSpPr>
          <p:cNvPr id="3" name="2 Başlık"/>
          <p:cNvSpPr>
            <a:spLocks noGrp="1"/>
          </p:cNvSpPr>
          <p:nvPr>
            <p:ph type="title"/>
          </p:nvPr>
        </p:nvSpPr>
        <p:spPr>
          <a:xfrm>
            <a:off x="467544" y="260648"/>
            <a:ext cx="8229600" cy="1143000"/>
          </a:xfrm>
        </p:spPr>
        <p:txBody>
          <a:bodyPr>
            <a:normAutofit/>
          </a:bodyPr>
          <a:lstStyle/>
          <a:p>
            <a:pPr algn="ctr"/>
            <a:r>
              <a:rPr lang="tr-TR" sz="2800" dirty="0" smtClean="0">
                <a:solidFill>
                  <a:srgbClr val="7030A0"/>
                </a:solidFill>
              </a:rPr>
              <a:t>BİRİNCİ BÖLÜM</a:t>
            </a:r>
            <a:br>
              <a:rPr lang="tr-TR" sz="2800" dirty="0" smtClean="0">
                <a:solidFill>
                  <a:srgbClr val="7030A0"/>
                </a:solidFill>
              </a:rPr>
            </a:br>
            <a:r>
              <a:rPr lang="tr-TR" sz="2800" dirty="0" smtClean="0">
                <a:solidFill>
                  <a:srgbClr val="7030A0"/>
                </a:solidFill>
              </a:rPr>
              <a:t>     Amaç, Kapsam, Dayanak ve Tanımlar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332656"/>
            <a:ext cx="8229600" cy="5760640"/>
          </a:xfrm>
        </p:spPr>
        <p:txBody>
          <a:bodyPr>
            <a:normAutofit fontScale="92500" lnSpcReduction="10000"/>
          </a:bodyPr>
          <a:lstStyle/>
          <a:p>
            <a:pPr algn="just">
              <a:buNone/>
            </a:pPr>
            <a:r>
              <a:rPr lang="tr-TR" sz="1900" b="1" dirty="0" smtClean="0"/>
              <a:t>      Yönetmeliğin Kapsamı:</a:t>
            </a:r>
          </a:p>
          <a:p>
            <a:pPr algn="just"/>
            <a:endParaRPr lang="tr-TR" sz="1400" dirty="0" smtClean="0"/>
          </a:p>
          <a:p>
            <a:pPr algn="just"/>
            <a:r>
              <a:rPr lang="tr-TR" sz="1400" dirty="0" smtClean="0"/>
              <a:t>Kamu kurum ve kuruluşları ile gerçek ve tüzel kişilerin, tıbbi cihaz ve aksesuarlarının tasarımı, imalatı, piyasaya arzı, hizmete sunulması, kullanımı ve denetimi ile ilgili bütün faaliyetlerini kapsar.</a:t>
            </a:r>
          </a:p>
          <a:p>
            <a:pPr algn="just"/>
            <a:endParaRPr lang="tr-TR" sz="1400" dirty="0" smtClean="0"/>
          </a:p>
          <a:p>
            <a:pPr algn="just"/>
            <a:r>
              <a:rPr lang="tr-TR" sz="1400" dirty="0" smtClean="0"/>
              <a:t>Bir cihaz 19/1/2005 tarihli ve 25705 sayılı Resmî Gazete’de yayımlanan Beşeri Tıbbi Ürünler Ruhsatlandırma Yönetmeliği kapsamına giren bir tıbbi ürünün uygulanması amacıyla üretilmiş ise, anılan cihaz bu Yönetmelik kapsamında değerlendirilir. Bu durum, tıbbi ürüne Beşeri Tıbbi Ürünler Ruhsatlandırma Yönetmeliği hükümlerinin uygulanmasını engellemez.</a:t>
            </a:r>
          </a:p>
          <a:p>
            <a:pPr algn="just"/>
            <a:endParaRPr lang="tr-TR" sz="1400" dirty="0" smtClean="0"/>
          </a:p>
          <a:p>
            <a:pPr algn="just"/>
            <a:r>
              <a:rPr lang="tr-TR" sz="1400" dirty="0" smtClean="0"/>
              <a:t>Bir cihaz, tıbbi ürün ile kombine halde tek bir ürün olarak piyasaya sürülüyorsa ve tek kullanımlık ise, bu tek ürün Beşeri Tıbbi Ürünler Ruhsatlandırma Yönetmeliği hükümlerine tabidir. Bu durumda, tıbbi cihazın güvenlik ve performansı ile ilgili hususlar söz konusu olduğunda, bu Yönetmeliğin temel gereklerle ilgili hükümleri uygulanır.</a:t>
            </a:r>
          </a:p>
          <a:p>
            <a:pPr algn="just"/>
            <a:endParaRPr lang="tr-TR" sz="1400" dirty="0" smtClean="0"/>
          </a:p>
          <a:p>
            <a:pPr algn="just"/>
            <a:r>
              <a:rPr lang="tr-TR" sz="1400" dirty="0" smtClean="0"/>
              <a:t>Cihaz, insan vücudu üzerindeki işlevine yardımcı olması amacıyla, bir madde ile entegre olarak kullanılıyorsa ve bu madde cihazdan bağımsız olarak kullanıldığında Beşeri Tıbbi Ürünler Ruhsatlandırma Yönetmeliği kapsamında tıbbi ürün olarak kabul ediliyorsa, söz konusu cihaz bu Yönetmelik kapsamında değerlendirilir.</a:t>
            </a:r>
          </a:p>
          <a:p>
            <a:pPr algn="just"/>
            <a:endParaRPr lang="tr-TR" sz="1400" dirty="0" smtClean="0"/>
          </a:p>
          <a:p>
            <a:pPr algn="just"/>
            <a:r>
              <a:rPr lang="tr-TR" sz="1400" dirty="0" smtClean="0"/>
              <a:t>Cihaz, insan vücudu üzerindeki işlevine yardımcı olması amacıyla, bir madde ile entegre olarak kullanılıyorsa ve bu madde, cihazdan bağımsız olarak kullanıldığında Beşeri Tıbbi Ürünler Ruhsatlandırma Yönetmeliği kapsamında insan kanı veya plazmasından elde edilen bir tıbbi ürün (insan kanı türevi) olarak kabul ediliyor ise, söz konusu cihaz bu Yönetmelik kapsamında değerlendirilir.</a:t>
            </a:r>
            <a:endParaRPr lang="tr-TR"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323528" y="620688"/>
            <a:ext cx="8363272" cy="5386603"/>
          </a:xfrm>
        </p:spPr>
        <p:txBody>
          <a:bodyPr>
            <a:normAutofit fontScale="47500" lnSpcReduction="20000"/>
          </a:bodyPr>
          <a:lstStyle/>
          <a:p>
            <a:pPr algn="just">
              <a:buNone/>
            </a:pPr>
            <a:r>
              <a:rPr lang="tr-TR" sz="3400" dirty="0" smtClean="0"/>
              <a:t>     Bu Yönetmelik;</a:t>
            </a:r>
          </a:p>
          <a:p>
            <a:pPr algn="just"/>
            <a:endParaRPr lang="tr-TR" sz="3400" dirty="0" smtClean="0"/>
          </a:p>
          <a:p>
            <a:pPr algn="just"/>
            <a:r>
              <a:rPr lang="tr-TR" sz="3400" dirty="0" smtClean="0"/>
              <a:t>İn </a:t>
            </a:r>
            <a:r>
              <a:rPr lang="tr-TR" sz="3400" dirty="0" err="1" smtClean="0"/>
              <a:t>vitro</a:t>
            </a:r>
            <a:r>
              <a:rPr lang="tr-TR" sz="3400" dirty="0" smtClean="0"/>
              <a:t> tıbbi tanı cihazlarına,</a:t>
            </a:r>
          </a:p>
          <a:p>
            <a:pPr algn="just"/>
            <a:endParaRPr lang="tr-TR" sz="3400" dirty="0" smtClean="0"/>
          </a:p>
          <a:p>
            <a:pPr algn="just"/>
            <a:r>
              <a:rPr lang="tr-TR" sz="3400" dirty="0" smtClean="0"/>
              <a:t>9/1/2007 tarihli ve 26398 sayılı Resmî Gazete’de yayımlanan Vücuda Yerleştirilebilir Aktif Tıbbi Cihazlar Yönetmeliği kapsamına giren vücuda yerleştirilebilir aktif tıbbi cihazlara,</a:t>
            </a:r>
          </a:p>
          <a:p>
            <a:pPr algn="just"/>
            <a:endParaRPr lang="tr-TR" sz="3400" dirty="0" smtClean="0"/>
          </a:p>
          <a:p>
            <a:pPr algn="just"/>
            <a:r>
              <a:rPr lang="tr-TR" sz="3400" dirty="0" smtClean="0"/>
              <a:t>19/1/2005 tarihli ve 25705 sayılı Resmî Gazete’de yayımlanan Beşeri Tıbbi Ürünler Ruhsatlandırma Yönetmeliği kapsamına giren tıbbi ürünlere,</a:t>
            </a:r>
          </a:p>
          <a:p>
            <a:pPr algn="just"/>
            <a:endParaRPr lang="tr-TR" sz="3400" dirty="0" smtClean="0"/>
          </a:p>
          <a:p>
            <a:pPr algn="just"/>
            <a:r>
              <a:rPr lang="tr-TR" sz="3400" dirty="0" smtClean="0"/>
              <a:t>24/3/2005 tarihli ve  5324 sayılı Kozmetik Kanunu kapsamına giren kozmetik ürünlere,</a:t>
            </a:r>
          </a:p>
          <a:p>
            <a:pPr algn="just"/>
            <a:endParaRPr lang="tr-TR" sz="3400" dirty="0" smtClean="0"/>
          </a:p>
          <a:p>
            <a:pPr algn="just"/>
            <a:r>
              <a:rPr lang="tr-TR" sz="3400" dirty="0" smtClean="0"/>
              <a:t>İnsan kanı türevleri hariç olmak üzere; insan kanı, kan ürünleri, insan kaynaklı plazma veya kan hücreleri ile insan hücresi, dokusu, nakil organları veya bunlardan imal edilen ürünlere,</a:t>
            </a:r>
          </a:p>
          <a:p>
            <a:pPr algn="just"/>
            <a:endParaRPr lang="tr-TR" sz="3400" dirty="0" smtClean="0"/>
          </a:p>
          <a:p>
            <a:pPr algn="just"/>
            <a:r>
              <a:rPr lang="tr-TR" sz="3400" dirty="0" smtClean="0"/>
              <a:t>Cansız hayvan dokuları ve cansız hayvan dokularından imal edilen ürünleri içeren tıbbi cihazlar hariç olmak üzere, hayvan kökenli doku ve hücrelere</a:t>
            </a:r>
          </a:p>
          <a:p>
            <a:pPr algn="just"/>
            <a:endParaRPr lang="tr-TR" sz="3400" dirty="0" smtClean="0"/>
          </a:p>
          <a:p>
            <a:pPr algn="just">
              <a:buNone/>
            </a:pPr>
            <a:r>
              <a:rPr lang="tr-TR" sz="3400" dirty="0" smtClean="0"/>
              <a:t>     </a:t>
            </a:r>
            <a:r>
              <a:rPr lang="tr-TR" sz="3400" b="1" dirty="0" smtClean="0"/>
              <a:t>uygulanmaz.</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323528" y="1556792"/>
            <a:ext cx="8496944" cy="4824536"/>
          </a:xfrm>
        </p:spPr>
        <p:txBody>
          <a:bodyPr>
            <a:normAutofit fontScale="62500" lnSpcReduction="20000"/>
          </a:bodyPr>
          <a:lstStyle/>
          <a:p>
            <a:pPr algn="just">
              <a:buNone/>
            </a:pPr>
            <a:r>
              <a:rPr lang="tr-TR" dirty="0" smtClean="0"/>
              <a:t>	 </a:t>
            </a:r>
            <a:r>
              <a:rPr lang="tr-TR" b="1" dirty="0" smtClean="0">
                <a:solidFill>
                  <a:srgbClr val="FF0000"/>
                </a:solidFill>
              </a:rPr>
              <a:t>Tıbbi cihaz: </a:t>
            </a:r>
            <a:r>
              <a:rPr lang="tr-TR" dirty="0" smtClean="0"/>
              <a:t>İnsanda kullanıldıklarında aslî fonksiyonunu farmakolojik, immünolojik veya </a:t>
            </a:r>
            <a:r>
              <a:rPr lang="tr-TR" dirty="0" err="1" smtClean="0"/>
              <a:t>metabolik</a:t>
            </a:r>
            <a:r>
              <a:rPr lang="tr-TR" dirty="0" smtClean="0"/>
              <a:t> etkiler ile sağlamayan fakat fonksiyonunu yerine getirirken bu etkiler tarafından desteklenebilen ve insan üzerinde;</a:t>
            </a:r>
          </a:p>
          <a:p>
            <a:pPr algn="just"/>
            <a:endParaRPr lang="tr-TR" dirty="0" smtClean="0"/>
          </a:p>
          <a:p>
            <a:pPr algn="just"/>
            <a:r>
              <a:rPr lang="tr-TR" dirty="0" smtClean="0"/>
              <a:t>1) Hastalığın tanısı, önlenmesi, izlenmesi, tedavisi veya hafifletilmesi ya da</a:t>
            </a:r>
          </a:p>
          <a:p>
            <a:pPr algn="just"/>
            <a:r>
              <a:rPr lang="tr-TR" dirty="0" smtClean="0"/>
              <a:t>2) Yaralanma veya sakatlığın tanısı, izlenmesi, tedavisi, hafifletilmesi veya mağduriyetin giderilmesi ya da</a:t>
            </a:r>
          </a:p>
          <a:p>
            <a:pPr algn="just"/>
            <a:r>
              <a:rPr lang="tr-TR" dirty="0" smtClean="0"/>
              <a:t>3) Anatomik veya fizyolojik bir işlevin araştırılması, değiştirilmesi veya yerine başka bir şey konulması veyahut</a:t>
            </a:r>
          </a:p>
          <a:p>
            <a:pPr algn="just"/>
            <a:r>
              <a:rPr lang="tr-TR" dirty="0" smtClean="0"/>
              <a:t>4) Doğum kontrolü</a:t>
            </a:r>
          </a:p>
          <a:p>
            <a:pPr algn="just"/>
            <a:endParaRPr lang="tr-TR" dirty="0" smtClean="0"/>
          </a:p>
          <a:p>
            <a:pPr algn="just">
              <a:buNone/>
            </a:pPr>
            <a:r>
              <a:rPr lang="tr-TR" dirty="0" smtClean="0"/>
              <a:t>    amacıyla kullanılmak üzere imal edilmiş, tek başına veya birlikte kullanılabilen, imalatçısı tarafından özellikle tanı ve/veya tedavi amaçlı kullanılmak üzere imal edilmiş ve tıbbi cihazın amaçlanan işlevini yerine getirebilmesi için gerekli olan yazılımlar da dahil, her türlü araç, alet, teçhizat, yazılım, aksesuar veya diğer malzemeleri ifade eder.</a:t>
            </a:r>
          </a:p>
          <a:p>
            <a:endParaRPr lang="tr-TR" dirty="0"/>
          </a:p>
        </p:txBody>
      </p:sp>
      <p:sp>
        <p:nvSpPr>
          <p:cNvPr id="3" name="2 Başlık"/>
          <p:cNvSpPr>
            <a:spLocks noGrp="1"/>
          </p:cNvSpPr>
          <p:nvPr>
            <p:ph type="title"/>
          </p:nvPr>
        </p:nvSpPr>
        <p:spPr/>
        <p:txBody>
          <a:bodyPr>
            <a:normAutofit/>
          </a:bodyPr>
          <a:lstStyle/>
          <a:p>
            <a:pPr algn="ctr"/>
            <a:r>
              <a:rPr lang="tr-TR" sz="2800" dirty="0" smtClean="0"/>
              <a:t>  </a:t>
            </a:r>
            <a:r>
              <a:rPr lang="tr-TR" sz="2000" dirty="0" smtClean="0">
                <a:solidFill>
                  <a:srgbClr val="7030A0"/>
                </a:solidFill>
              </a:rPr>
              <a:t>Yönetmeliğin 3. Maddesinin o bendinde yer alan </a:t>
            </a:r>
            <a:br>
              <a:rPr lang="tr-TR" sz="2000" dirty="0" smtClean="0">
                <a:solidFill>
                  <a:srgbClr val="7030A0"/>
                </a:solidFill>
              </a:rPr>
            </a:br>
            <a:r>
              <a:rPr lang="tr-TR" sz="2000" dirty="0" smtClean="0">
                <a:solidFill>
                  <a:srgbClr val="7030A0"/>
                </a:solidFill>
              </a:rPr>
              <a:t>Tıbbi Cihaz Tanımı :</a:t>
            </a:r>
            <a:endParaRPr lang="tr-TR" sz="2000" dirty="0">
              <a:solidFill>
                <a:srgbClr val="7030A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1628800"/>
            <a:ext cx="8229600" cy="4525963"/>
          </a:xfrm>
        </p:spPr>
        <p:txBody>
          <a:bodyPr>
            <a:normAutofit/>
          </a:bodyPr>
          <a:lstStyle/>
          <a:p>
            <a:r>
              <a:rPr lang="es-ES" sz="1600" b="1" dirty="0" smtClean="0"/>
              <a:t>Piyasaya arz ve hizmete sunum</a:t>
            </a:r>
            <a:endParaRPr lang="tr-TR" sz="1600" b="1" dirty="0" smtClean="0"/>
          </a:p>
          <a:p>
            <a:pPr>
              <a:buNone/>
            </a:pPr>
            <a:r>
              <a:rPr lang="tr-TR" sz="1200" b="1" dirty="0" smtClean="0"/>
              <a:t>      </a:t>
            </a:r>
            <a:r>
              <a:rPr lang="tr-TR" sz="1400" b="1" dirty="0" smtClean="0"/>
              <a:t>MADDE 4 –</a:t>
            </a:r>
            <a:r>
              <a:rPr lang="tr-TR" sz="1400" dirty="0" smtClean="0"/>
              <a:t> (1) Bu Yönetmelik hükümlerini karşılayan tıbbi cihazların, usulüne uygun olarak tedariki, kurulumu, muhafazası, bakımı ve amacına uygun olarak kullanımı gerçekleştirildiğinde piyasaya arzı veya hizmete sunulması sağlanır.</a:t>
            </a:r>
          </a:p>
          <a:p>
            <a:pPr>
              <a:buNone/>
            </a:pPr>
            <a:endParaRPr lang="tr-TR" sz="1200" dirty="0" smtClean="0"/>
          </a:p>
          <a:p>
            <a:r>
              <a:rPr lang="tr-TR" sz="1600" b="1" dirty="0" smtClean="0"/>
              <a:t>Temel gerekler</a:t>
            </a:r>
          </a:p>
          <a:p>
            <a:pPr>
              <a:buNone/>
            </a:pPr>
            <a:r>
              <a:rPr lang="tr-TR" sz="1400" b="1" dirty="0" smtClean="0"/>
              <a:t>     MADDE 5 –</a:t>
            </a:r>
            <a:r>
              <a:rPr lang="tr-TR" sz="1400" dirty="0" smtClean="0"/>
              <a:t> (1) Tıbbi cihaz ve aksesuarları, kullanım amacı da dikkate alınmak suretiyle, Ek </a:t>
            </a:r>
            <a:r>
              <a:rPr lang="tr-TR" sz="1400" dirty="0" err="1" smtClean="0"/>
              <a:t>I’de</a:t>
            </a:r>
            <a:r>
              <a:rPr lang="tr-TR" sz="1400" dirty="0" smtClean="0"/>
              <a:t> kendisiyle ilgili belirtilen temel gereklere uygun olmak zorundadır.</a:t>
            </a:r>
            <a:endParaRPr lang="tr-TR" sz="1400" b="1" dirty="0" smtClean="0"/>
          </a:p>
          <a:p>
            <a:pPr>
              <a:buNone/>
            </a:pPr>
            <a:r>
              <a:rPr lang="tr-TR" sz="1400" dirty="0" smtClean="0"/>
              <a:t>     Cihazların tasarımlarının kabul görmüş teknik bilgiler dahilinde güvenlik prensiplerine uygun, ergonomik yapıda olmaları gerektiğini belirten maddeler yer almaktadır.</a:t>
            </a:r>
          </a:p>
          <a:p>
            <a:endParaRPr lang="tr-TR" sz="1400" dirty="0" smtClean="0"/>
          </a:p>
          <a:p>
            <a:r>
              <a:rPr lang="tr-TR" sz="1600" b="1" dirty="0" smtClean="0"/>
              <a:t>Serbest dolaşım, özel amaçlı cihazlar</a:t>
            </a:r>
          </a:p>
          <a:p>
            <a:pPr>
              <a:buNone/>
            </a:pPr>
            <a:r>
              <a:rPr lang="tr-TR" sz="1600" b="1" dirty="0" smtClean="0"/>
              <a:t>    </a:t>
            </a:r>
            <a:r>
              <a:rPr lang="tr-TR" sz="1400" b="1" dirty="0" smtClean="0"/>
              <a:t>MADDE 6 –</a:t>
            </a:r>
            <a:r>
              <a:rPr lang="tr-TR" sz="1400" dirty="0" smtClean="0"/>
              <a:t> (1) Bu Yönetmeliğin hükümlerine uygun olarak uygunluk değerlendirme işlemlerine tâbi tutulan ve CE işareti iliştirilen tıbbi cihazların piyasaya arzı veya hizmete sunulması engellenmez.</a:t>
            </a:r>
          </a:p>
          <a:p>
            <a:pPr>
              <a:buNone/>
            </a:pPr>
            <a:r>
              <a:rPr lang="tr-TR" sz="1400" dirty="0" smtClean="0"/>
              <a:t>     Bu kısımda CE belgesi olmadığı halde piyasada serbest dolaşımına izin verilen cihaz durumlarından da bahsedilmiştir.</a:t>
            </a:r>
            <a:endParaRPr lang="tr-TR" sz="1400" dirty="0"/>
          </a:p>
        </p:txBody>
      </p:sp>
      <p:sp>
        <p:nvSpPr>
          <p:cNvPr id="3" name="2 Başlık"/>
          <p:cNvSpPr>
            <a:spLocks noGrp="1"/>
          </p:cNvSpPr>
          <p:nvPr>
            <p:ph type="title"/>
          </p:nvPr>
        </p:nvSpPr>
        <p:spPr>
          <a:xfrm>
            <a:off x="323528" y="260648"/>
            <a:ext cx="8363272" cy="1296144"/>
          </a:xfrm>
        </p:spPr>
        <p:txBody>
          <a:bodyPr>
            <a:noAutofit/>
          </a:bodyPr>
          <a:lstStyle/>
          <a:p>
            <a:pPr algn="ctr"/>
            <a:r>
              <a:rPr lang="tr-TR" sz="2400" dirty="0" smtClean="0">
                <a:solidFill>
                  <a:srgbClr val="7030A0"/>
                </a:solidFill>
              </a:rPr>
              <a:t>İKİNCİ BÖLÜM</a:t>
            </a:r>
            <a:r>
              <a:rPr lang="tr-TR" sz="1800" dirty="0" smtClean="0">
                <a:solidFill>
                  <a:srgbClr val="7030A0"/>
                </a:solidFill>
              </a:rPr>
              <a:t/>
            </a:r>
            <a:br>
              <a:rPr lang="tr-TR" sz="1800" dirty="0" smtClean="0">
                <a:solidFill>
                  <a:srgbClr val="7030A0"/>
                </a:solidFill>
              </a:rPr>
            </a:br>
            <a:r>
              <a:rPr lang="tr-TR" sz="1800" dirty="0" smtClean="0">
                <a:solidFill>
                  <a:srgbClr val="7030A0"/>
                </a:solidFill>
              </a:rPr>
              <a:t>     Piyasaya Arz ve Hizmete Sunum, Temel Gerekler, Serbest Dolaşım,Özel Amaçlı Cihazlar, Uyumlaştırılmış Standartlara Uygunluk ve Korumaya İlişkin Tedbirler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51520" y="521296"/>
            <a:ext cx="8435280" cy="6336704"/>
          </a:xfrm>
        </p:spPr>
        <p:txBody>
          <a:bodyPr>
            <a:normAutofit/>
          </a:bodyPr>
          <a:lstStyle/>
          <a:p>
            <a:pPr algn="just"/>
            <a:r>
              <a:rPr lang="tr-TR" sz="1400" dirty="0" smtClean="0"/>
              <a:t>(4) Ek </a:t>
            </a:r>
            <a:r>
              <a:rPr lang="tr-TR" sz="1400" dirty="0" err="1" smtClean="0"/>
              <a:t>I’in</a:t>
            </a:r>
            <a:r>
              <a:rPr lang="tr-TR" sz="1400" dirty="0" smtClean="0"/>
              <a:t> (13) numaralı kısmında belirtilen ve imalatçı tarafından hastalara, kullanıcılara ve uygulayıcılara yönelik olarak tıbbi cihazla birlikte verilmesi gereken bilgiler, kullanım kılavuzları, etiketler, bakım-onarım kitapçığı ve diğer açıklamalar tıbbi cihaz piyasaya arz edildiğinde </a:t>
            </a:r>
            <a:r>
              <a:rPr lang="tr-TR" sz="1400" b="1" dirty="0" smtClean="0"/>
              <a:t>Türkçe</a:t>
            </a:r>
            <a:r>
              <a:rPr lang="tr-TR" sz="1400" dirty="0" smtClean="0"/>
              <a:t> olmalıdır.</a:t>
            </a:r>
          </a:p>
          <a:p>
            <a:pPr algn="just"/>
            <a:endParaRPr lang="tr-TR" sz="1400" dirty="0" smtClean="0"/>
          </a:p>
          <a:p>
            <a:pPr algn="just">
              <a:buFont typeface="Wingdings" pitchFamily="2" charset="2"/>
              <a:buChar char="q"/>
            </a:pPr>
            <a:r>
              <a:rPr lang="tr-TR" sz="1400" b="1" dirty="0" smtClean="0"/>
              <a:t>EK-I 13) İmalatçı tarafından verilen bilgiler:</a:t>
            </a:r>
          </a:p>
          <a:p>
            <a:pPr algn="just">
              <a:buFont typeface="Wingdings" pitchFamily="2" charset="2"/>
              <a:buChar char="q"/>
            </a:pPr>
            <a:endParaRPr lang="tr-TR" sz="1400" dirty="0" smtClean="0"/>
          </a:p>
          <a:p>
            <a:pPr algn="just"/>
            <a:r>
              <a:rPr lang="tr-TR" sz="1200" dirty="0" smtClean="0"/>
              <a:t>13.1. Her bir tıbbi cihazın beraberinde, potansiyel kullanıcıların eğitim ve bilgi düzeyi göz önüne alınarak güvenli ve uygun bir kullanım sağlayan ve imalatçıyı tanımlayan bilgiler yer almalıdır.</a:t>
            </a:r>
          </a:p>
          <a:p>
            <a:pPr algn="just"/>
            <a:endParaRPr lang="tr-TR" sz="1200" dirty="0" smtClean="0"/>
          </a:p>
          <a:p>
            <a:pPr algn="just"/>
            <a:r>
              <a:rPr lang="tr-TR" sz="1200" dirty="0" smtClean="0"/>
              <a:t>Bu bilgiler kullanım kılavuzunda ve etiket üzerinde detaylı olarak verilmelidir.</a:t>
            </a:r>
          </a:p>
          <a:p>
            <a:pPr algn="just"/>
            <a:endParaRPr lang="tr-TR" sz="1200" dirty="0" smtClean="0"/>
          </a:p>
          <a:p>
            <a:pPr algn="just"/>
            <a:r>
              <a:rPr lang="tr-TR" sz="1200" dirty="0" smtClean="0"/>
              <a:t>Tıbbi cihazın güvenli kullanımını sağlamak için gereken bilgiler, tıbbi cihazın üzerinde ve/veya her bir parçasının ambalajı üzerinde veya gerektiğinde ticarî ambalaj üzerinde de bulunmalıdır. Her bir parçanın ayrı ayrı ambalajlanması mümkün değil ise, bu bilgiler bir veya birkaç tıbbi cihazın broşüründe yer almalıdır.</a:t>
            </a:r>
          </a:p>
          <a:p>
            <a:pPr algn="just"/>
            <a:endParaRPr lang="tr-TR" sz="1200" dirty="0" smtClean="0"/>
          </a:p>
          <a:p>
            <a:pPr algn="just"/>
            <a:r>
              <a:rPr lang="tr-TR" sz="1200" dirty="0" smtClean="0"/>
              <a:t>Her tıbbi cihazın ambalajında </a:t>
            </a:r>
            <a:r>
              <a:rPr lang="tr-TR" sz="1200" b="1" dirty="0" smtClean="0"/>
              <a:t>kullanım kılavuzu </a:t>
            </a:r>
            <a:r>
              <a:rPr lang="tr-TR" sz="1200" dirty="0" smtClean="0"/>
              <a:t>bulunmalıdır. Sınıf I veya </a:t>
            </a:r>
            <a:r>
              <a:rPr lang="tr-TR" sz="1200" dirty="0" err="1" smtClean="0"/>
              <a:t>IIa</a:t>
            </a:r>
            <a:r>
              <a:rPr lang="tr-TR" sz="1200" dirty="0" smtClean="0"/>
              <a:t> tıbbi cihazların kullanım kılavuzu olmadan güvenli kullanımı mümkün ise, kullanım kılavuzu bulunmayabilir.</a:t>
            </a:r>
          </a:p>
          <a:p>
            <a:pPr algn="just"/>
            <a:endParaRPr lang="tr-TR" sz="1200" dirty="0" smtClean="0"/>
          </a:p>
          <a:p>
            <a:pPr algn="just"/>
            <a:r>
              <a:rPr lang="tr-TR" sz="1200" dirty="0" smtClean="0"/>
              <a:t>13.2. Bu bilgiler gerektiğinde sembol şeklinde olabilir. Sembol ve tanıtıcı renkler uyumlaştırılmış standartlara uygun olmalıdır. Standardı bulunmayanlar için sembol ve renkler tıbbi cihazla birlikte verilen dokümanlarda açıklanmalıdır.</a:t>
            </a:r>
          </a:p>
          <a:p>
            <a:pPr algn="just"/>
            <a:endParaRPr lang="tr-TR" sz="1400" dirty="0" smtClean="0"/>
          </a:p>
          <a:p>
            <a:endParaRPr lang="tr-TR"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20688"/>
            <a:ext cx="8229600" cy="5386603"/>
          </a:xfrm>
        </p:spPr>
        <p:txBody>
          <a:bodyPr>
            <a:normAutofit fontScale="47500" lnSpcReduction="20000"/>
          </a:bodyPr>
          <a:lstStyle/>
          <a:p>
            <a:pPr algn="just"/>
            <a:r>
              <a:rPr lang="tr-TR" sz="3400" b="1" dirty="0" smtClean="0"/>
              <a:t>13.3 Etikette bulunması gereken bilgiler:</a:t>
            </a:r>
          </a:p>
          <a:p>
            <a:pPr algn="just"/>
            <a:endParaRPr lang="tr-TR" sz="3200" b="1" dirty="0" smtClean="0"/>
          </a:p>
          <a:p>
            <a:pPr algn="just">
              <a:buNone/>
            </a:pPr>
            <a:r>
              <a:rPr lang="tr-TR" sz="3200" dirty="0" smtClean="0"/>
              <a:t>    </a:t>
            </a:r>
            <a:r>
              <a:rPr lang="tr-TR" sz="2800" dirty="0" smtClean="0"/>
              <a:t> </a:t>
            </a:r>
            <a:r>
              <a:rPr lang="tr-TR" sz="2900" dirty="0" smtClean="0"/>
              <a:t>a) İmalatçının adı veya ticarî adı ve adresi; ithal tıbbi cihazlar için, ayrıca yetkili temsilcinin ve/veya ithalatçının adı veya ticarî adı ve adresi de etiket üzerinde veya satış ambalajında ya da kullanım kılavuzunda yer almalıdır,</a:t>
            </a:r>
          </a:p>
          <a:p>
            <a:pPr algn="just">
              <a:buNone/>
            </a:pPr>
            <a:r>
              <a:rPr lang="tr-TR" sz="2900" dirty="0" smtClean="0"/>
              <a:t>     b) Ambalajın içeriğini ve tıbbi cihazı tanımlayıcı nitelikte olan ve özellikle kullanıcıya yönelik ayrıntılı bilgiler,</a:t>
            </a:r>
          </a:p>
          <a:p>
            <a:pPr algn="just">
              <a:buNone/>
            </a:pPr>
            <a:r>
              <a:rPr lang="tr-TR" sz="2900" dirty="0" smtClean="0"/>
              <a:t>     c) Gerektiğinde, "STERİL" ibaresi,</a:t>
            </a:r>
          </a:p>
          <a:p>
            <a:pPr algn="just">
              <a:buNone/>
            </a:pPr>
            <a:r>
              <a:rPr lang="tr-TR" sz="2900" dirty="0" smtClean="0"/>
              <a:t>     ç) Gerektiğinde, "LOT" ifadesiyle birlikte parti kodu veya seri numarası,</a:t>
            </a:r>
          </a:p>
          <a:p>
            <a:pPr algn="just">
              <a:buNone/>
            </a:pPr>
            <a:r>
              <a:rPr lang="tr-TR" sz="2900" dirty="0" smtClean="0"/>
              <a:t>     d) Gerektiğinde, ay ve yıl olarak son kullanma tarihi,</a:t>
            </a:r>
          </a:p>
          <a:p>
            <a:pPr algn="just">
              <a:buNone/>
            </a:pPr>
            <a:r>
              <a:rPr lang="tr-TR" sz="2900" dirty="0" smtClean="0"/>
              <a:t>     e) Gerektiğinde, "tek kullanımlık" olduğu ibaresi,</a:t>
            </a:r>
          </a:p>
          <a:p>
            <a:pPr algn="just">
              <a:buNone/>
            </a:pPr>
            <a:r>
              <a:rPr lang="tr-TR" sz="2900" dirty="0" smtClean="0"/>
              <a:t>     f) Tıbbi cihaz sipariş üzerine yapılmış ise, "Ismarlama İmal Edilen Cihazdır" ibaresi,</a:t>
            </a:r>
          </a:p>
          <a:p>
            <a:pPr algn="just">
              <a:buNone/>
            </a:pPr>
            <a:r>
              <a:rPr lang="tr-TR" sz="2900" dirty="0" smtClean="0"/>
              <a:t>     g) Klinik araştırma amaçlı cihazlarda "Klinik Araştırmaya Mahsustur" ibaresi,</a:t>
            </a:r>
          </a:p>
          <a:p>
            <a:pPr algn="just">
              <a:buNone/>
            </a:pPr>
            <a:r>
              <a:rPr lang="tr-TR" sz="2900" dirty="0" smtClean="0"/>
              <a:t>     ğ) Özel depolama ve/veya kullanım şartları,</a:t>
            </a:r>
          </a:p>
          <a:p>
            <a:pPr algn="just">
              <a:buNone/>
            </a:pPr>
            <a:r>
              <a:rPr lang="tr-TR" sz="2900" dirty="0" smtClean="0"/>
              <a:t>     h) Özel kullanım kılavuzu,</a:t>
            </a:r>
          </a:p>
          <a:p>
            <a:pPr algn="just">
              <a:buNone/>
            </a:pPr>
            <a:r>
              <a:rPr lang="tr-TR" sz="2900" dirty="0" smtClean="0"/>
              <a:t>     ı) İkazlar ve/veya alınacak önlemler,</a:t>
            </a:r>
          </a:p>
          <a:p>
            <a:pPr algn="just">
              <a:buNone/>
            </a:pPr>
            <a:r>
              <a:rPr lang="tr-TR" sz="2900" dirty="0" smtClean="0"/>
              <a:t>     i) Aktif tıbbi cihazlar için (d) alt bendinden ayrı olarak, parti/lot veya seri numarası içinde belirtilecek imalat tarihi,</a:t>
            </a:r>
          </a:p>
          <a:p>
            <a:pPr algn="just">
              <a:buNone/>
            </a:pPr>
            <a:r>
              <a:rPr lang="tr-TR" sz="2900" dirty="0" smtClean="0"/>
              <a:t>     j) Gerektiğinde, sterilizasyon metodu,</a:t>
            </a:r>
          </a:p>
          <a:p>
            <a:pPr algn="just">
              <a:buNone/>
            </a:pPr>
            <a:r>
              <a:rPr lang="tr-TR" sz="2900" dirty="0" smtClean="0"/>
              <a:t>    k) Radyoaktif madde içeren taşıyıcı kap ve tıbbi cihazlar ile ilgili olarak Türkiye Atom Enerjisi Kurumundan alınacak izin belgesine ilişkin bilgiler,</a:t>
            </a:r>
          </a:p>
          <a:p>
            <a:pPr algn="just">
              <a:buNone/>
            </a:pPr>
            <a:r>
              <a:rPr lang="tr-TR" sz="2900" dirty="0" smtClean="0"/>
              <a:t>    l) Tıbbi cihazın bir insan kanı türevi ihtiva etmesi durumunda bunu belirtir ibare </a:t>
            </a:r>
          </a:p>
          <a:p>
            <a:pPr algn="just">
              <a:buNone/>
            </a:pPr>
            <a:endParaRPr lang="tr-TR" sz="2900" dirty="0" smtClean="0"/>
          </a:p>
          <a:p>
            <a:pPr algn="just">
              <a:buNone/>
            </a:pPr>
            <a:r>
              <a:rPr lang="tr-TR" sz="2900" dirty="0" smtClean="0"/>
              <a:t>       aranır.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905</TotalTime>
  <Words>2267</Words>
  <Application>Microsoft Office PowerPoint</Application>
  <PresentationFormat>Ekran Gösterisi (4:3)</PresentationFormat>
  <Paragraphs>311</Paragraphs>
  <Slides>28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28</vt:i4>
      </vt:variant>
    </vt:vector>
  </HeadingPairs>
  <TitlesOfParts>
    <vt:vector size="35" baseType="lpstr">
      <vt:lpstr>Lucida Sans Unicode</vt:lpstr>
      <vt:lpstr>Times New Roman</vt:lpstr>
      <vt:lpstr>Verdana</vt:lpstr>
      <vt:lpstr>Wingdings</vt:lpstr>
      <vt:lpstr>Wingdings 2</vt:lpstr>
      <vt:lpstr>Wingdings 3</vt:lpstr>
      <vt:lpstr>Kalabalık</vt:lpstr>
      <vt:lpstr>GÜMÜŞHANE SAĞLIK MÜDÜRLÜĞÜ SAĞLIK HİZMETLERİ BAŞKANLIĞI KLİNİK MÜHENDİSLİK HİZMETLERİ BİRİMİ  TIBBİ CİHAZ YÖNETMELİĞİ</vt:lpstr>
      <vt:lpstr>Yönetmeliğin Bölümleri</vt:lpstr>
      <vt:lpstr>BİRİNCİ BÖLÜM      Amaç, Kapsam, Dayanak ve Tanımlar</vt:lpstr>
      <vt:lpstr>PowerPoint Sunusu</vt:lpstr>
      <vt:lpstr>PowerPoint Sunusu</vt:lpstr>
      <vt:lpstr>  Yönetmeliğin 3. Maddesinin o bendinde yer alan  Tıbbi Cihaz Tanımı :</vt:lpstr>
      <vt:lpstr>İKİNCİ BÖLÜM      Piyasaya Arz ve Hizmete Sunum, Temel Gerekler, Serbest Dolaşım,Özel Amaçlı Cihazlar, Uyumlaştırılmış Standartlara Uygunluk ve Korumaya İlişkin Tedbirler</vt:lpstr>
      <vt:lpstr>PowerPoint Sunusu</vt:lpstr>
      <vt:lpstr>PowerPoint Sunusu</vt:lpstr>
      <vt:lpstr>PowerPoint Sunusu</vt:lpstr>
      <vt:lpstr>ÜÇÜNCÜ BÖLÜM      Sınıflandırma, Uyarı Sistemi, Uygunluk Değerlendirme İşlemleri, Sistemler, İşlem    Paketleri ve Sterilizasyon İçin Özel Yöntemler ve İstisnaî Durum Bildirimleri</vt:lpstr>
      <vt:lpstr> Sınıflandırma kurallarında yer alan tanımlar: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DÖRDÜNCÜ BÖLÜM      Kayıt Sistemi, Klinik Araştırmalar, Onaylanmış Kuruluş ve CE İşaretlemesi </vt:lpstr>
      <vt:lpstr>PowerPoint Sunusu</vt:lpstr>
      <vt:lpstr>BEŞİNCİ BÖLÜM      Çeşitli Hükümler (Ret veya sınırlama kararları, Gizlilik, Danışma komisyonları, Diğer mevzuata uyum) </vt:lpstr>
      <vt:lpstr>PowerPoint Sunusu</vt:lpstr>
      <vt:lpstr>ALTINCI BÖLÜM      Son Hükümler (Kullanım güvenliği, Aykırı davranışlar hakkında uygulanacak hükümler, Uyumlaştırılan Avrupa Birliği mevzuatı, Atıflar, Yürürlükten kaldırılan yönetmelik )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TIBBİ CİHAZ YÖNETMELİĞİ</dc:title>
  <dc:creator>makıne</dc:creator>
  <cp:lastModifiedBy>Windows Kullanıcısı</cp:lastModifiedBy>
  <cp:revision>85</cp:revision>
  <dcterms:created xsi:type="dcterms:W3CDTF">2017-04-26T05:38:54Z</dcterms:created>
  <dcterms:modified xsi:type="dcterms:W3CDTF">2018-10-01T10:47:25Z</dcterms:modified>
</cp:coreProperties>
</file>